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notesSlides/notesSlide7.xml" ContentType="application/vnd.openxmlformats-officedocument.presentationml.notesSlide+xml"/>
  <Override PartName="/ppt/diagrams/data3.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handoutMasterIdLst>
    <p:handoutMasterId r:id="rId25"/>
  </p:handoutMasterIdLst>
  <p:sldIdLst>
    <p:sldId id="292" r:id="rId2"/>
    <p:sldId id="293" r:id="rId3"/>
    <p:sldId id="314" r:id="rId4"/>
    <p:sldId id="303" r:id="rId5"/>
    <p:sldId id="294" r:id="rId6"/>
    <p:sldId id="295" r:id="rId7"/>
    <p:sldId id="315" r:id="rId8"/>
    <p:sldId id="297" r:id="rId9"/>
    <p:sldId id="299" r:id="rId10"/>
    <p:sldId id="300" r:id="rId11"/>
    <p:sldId id="301" r:id="rId12"/>
    <p:sldId id="302" r:id="rId13"/>
    <p:sldId id="304" r:id="rId14"/>
    <p:sldId id="305" r:id="rId15"/>
    <p:sldId id="306" r:id="rId16"/>
    <p:sldId id="307" r:id="rId17"/>
    <p:sldId id="308" r:id="rId18"/>
    <p:sldId id="309" r:id="rId19"/>
    <p:sldId id="310" r:id="rId20"/>
    <p:sldId id="311" r:id="rId21"/>
    <p:sldId id="312" r:id="rId22"/>
    <p:sldId id="313"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zimicki"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42732F"/>
    <a:srgbClr val="56953D"/>
    <a:srgbClr val="634D3B"/>
    <a:srgbClr val="800000"/>
    <a:srgbClr val="C5760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07" autoAdjust="0"/>
    <p:restoredTop sz="80134" autoAdjust="0"/>
  </p:normalViewPr>
  <p:slideViewPr>
    <p:cSldViewPr>
      <p:cViewPr>
        <p:scale>
          <a:sx n="77" d="100"/>
          <a:sy n="77" d="100"/>
        </p:scale>
        <p:origin x="-954"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1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E1AE0C-2459-450F-84B3-3228578D2B7D}" type="doc">
      <dgm:prSet loTypeId="urn:microsoft.com/office/officeart/2005/8/layout/gear1" loCatId="cycle" qsTypeId="urn:microsoft.com/office/officeart/2005/8/quickstyle/simple1" qsCatId="simple" csTypeId="urn:microsoft.com/office/officeart/2005/8/colors/accent1_2" csCatId="accent1" phldr="1"/>
      <dgm:spPr/>
    </dgm:pt>
    <dgm:pt modelId="{A88E0A84-561F-4DE9-8CA3-E499919B80ED}">
      <dgm:prSet phldrT="[Text]"/>
      <dgm:spPr>
        <a:solidFill>
          <a:srgbClr val="BF504D"/>
        </a:solidFill>
      </dgm:spPr>
      <dgm:t>
        <a:bodyPr/>
        <a:lstStyle/>
        <a:p>
          <a:r>
            <a:rPr lang="en-US" b="1" dirty="0" smtClean="0"/>
            <a:t>POLICY</a:t>
          </a:r>
          <a:endParaRPr lang="en-US" b="1" dirty="0"/>
        </a:p>
      </dgm:t>
    </dgm:pt>
    <dgm:pt modelId="{75C2EF4B-BE97-446B-9D24-D0E58FFA8837}" type="parTrans" cxnId="{EC44D25C-AD27-416A-B9E2-BB79952ADBFE}">
      <dgm:prSet/>
      <dgm:spPr/>
      <dgm:t>
        <a:bodyPr/>
        <a:lstStyle/>
        <a:p>
          <a:endParaRPr lang="en-US"/>
        </a:p>
      </dgm:t>
    </dgm:pt>
    <dgm:pt modelId="{94269029-F464-41E9-AD0B-B5513C6FF61B}" type="sibTrans" cxnId="{EC44D25C-AD27-416A-B9E2-BB79952ADBFE}">
      <dgm:prSet/>
      <dgm:spPr>
        <a:solidFill>
          <a:schemeClr val="tx1">
            <a:lumMod val="50000"/>
            <a:lumOff val="50000"/>
          </a:schemeClr>
        </a:solidFill>
      </dgm:spPr>
      <dgm:t>
        <a:bodyPr/>
        <a:lstStyle/>
        <a:p>
          <a:endParaRPr lang="en-US"/>
        </a:p>
      </dgm:t>
    </dgm:pt>
    <dgm:pt modelId="{2AC8921C-9446-4AA5-BCE6-325F9126CFD0}">
      <dgm:prSet phldrT="[Text]"/>
      <dgm:spPr>
        <a:solidFill>
          <a:srgbClr val="BD8351"/>
        </a:solidFill>
      </dgm:spPr>
      <dgm:t>
        <a:bodyPr/>
        <a:lstStyle/>
        <a:p>
          <a:r>
            <a:rPr lang="en-US" b="1" dirty="0" smtClean="0"/>
            <a:t>COMMUNITY</a:t>
          </a:r>
          <a:endParaRPr lang="en-US" b="1" dirty="0"/>
        </a:p>
      </dgm:t>
    </dgm:pt>
    <dgm:pt modelId="{20F510CC-7528-4EB5-99BC-DAF60C997CF6}" type="parTrans" cxnId="{A4C8CE62-7D51-4037-80DF-4DBFE5B5A618}">
      <dgm:prSet/>
      <dgm:spPr/>
      <dgm:t>
        <a:bodyPr/>
        <a:lstStyle/>
        <a:p>
          <a:endParaRPr lang="en-US"/>
        </a:p>
      </dgm:t>
    </dgm:pt>
    <dgm:pt modelId="{2A4BD011-CFD0-4970-B2CA-9B637BF7DCF3}" type="sibTrans" cxnId="{A4C8CE62-7D51-4037-80DF-4DBFE5B5A618}">
      <dgm:prSet/>
      <dgm:spPr>
        <a:solidFill>
          <a:schemeClr val="tx1">
            <a:lumMod val="50000"/>
            <a:lumOff val="50000"/>
          </a:schemeClr>
        </a:solidFill>
      </dgm:spPr>
      <dgm:t>
        <a:bodyPr/>
        <a:lstStyle/>
        <a:p>
          <a:endParaRPr lang="en-US"/>
        </a:p>
      </dgm:t>
    </dgm:pt>
    <dgm:pt modelId="{ED365424-EB66-46CB-A9E3-899907B56812}">
      <dgm:prSet phldrT="[Text]"/>
      <dgm:spPr>
        <a:solidFill>
          <a:srgbClr val="79983E"/>
        </a:solidFill>
      </dgm:spPr>
      <dgm:t>
        <a:bodyPr/>
        <a:lstStyle/>
        <a:p>
          <a:r>
            <a:rPr lang="en-US" b="1" dirty="0" smtClean="0"/>
            <a:t>INDIVIDUAL</a:t>
          </a:r>
          <a:endParaRPr lang="en-US" b="1" dirty="0"/>
        </a:p>
      </dgm:t>
    </dgm:pt>
    <dgm:pt modelId="{BC003E5B-43D0-45CB-8232-344F0B93A44B}" type="parTrans" cxnId="{DDE1F4D0-69E0-47A0-BF07-6F0624C06AB0}">
      <dgm:prSet/>
      <dgm:spPr/>
      <dgm:t>
        <a:bodyPr/>
        <a:lstStyle/>
        <a:p>
          <a:endParaRPr lang="en-US"/>
        </a:p>
      </dgm:t>
    </dgm:pt>
    <dgm:pt modelId="{A4AD4618-C934-4779-A4B0-8FDFBF46C66D}" type="sibTrans" cxnId="{DDE1F4D0-69E0-47A0-BF07-6F0624C06AB0}">
      <dgm:prSet/>
      <dgm:spPr>
        <a:solidFill>
          <a:schemeClr val="tx1">
            <a:lumMod val="50000"/>
            <a:lumOff val="50000"/>
          </a:schemeClr>
        </a:solidFill>
      </dgm:spPr>
      <dgm:t>
        <a:bodyPr/>
        <a:lstStyle/>
        <a:p>
          <a:endParaRPr lang="en-US"/>
        </a:p>
      </dgm:t>
    </dgm:pt>
    <dgm:pt modelId="{A394D257-2297-4827-965D-8C2D0B5CE6D1}" type="pres">
      <dgm:prSet presAssocID="{B0E1AE0C-2459-450F-84B3-3228578D2B7D}" presName="composite" presStyleCnt="0">
        <dgm:presLayoutVars>
          <dgm:chMax val="3"/>
          <dgm:animLvl val="lvl"/>
          <dgm:resizeHandles val="exact"/>
        </dgm:presLayoutVars>
      </dgm:prSet>
      <dgm:spPr/>
    </dgm:pt>
    <dgm:pt modelId="{07A43507-5C2A-4282-A5D3-45735CD857E0}" type="pres">
      <dgm:prSet presAssocID="{A88E0A84-561F-4DE9-8CA3-E499919B80ED}" presName="gear1" presStyleLbl="node1" presStyleIdx="0" presStyleCnt="3" custScaleX="83146" custScaleY="84074" custLinFactNeighborX="-8653" custLinFactNeighborY="-5795">
        <dgm:presLayoutVars>
          <dgm:chMax val="1"/>
          <dgm:bulletEnabled val="1"/>
        </dgm:presLayoutVars>
      </dgm:prSet>
      <dgm:spPr/>
      <dgm:t>
        <a:bodyPr/>
        <a:lstStyle/>
        <a:p>
          <a:endParaRPr lang="en-US"/>
        </a:p>
      </dgm:t>
    </dgm:pt>
    <dgm:pt modelId="{94264E94-6958-437C-88F2-286F6D9B3C04}" type="pres">
      <dgm:prSet presAssocID="{A88E0A84-561F-4DE9-8CA3-E499919B80ED}" presName="gear1srcNode" presStyleLbl="node1" presStyleIdx="0" presStyleCnt="3"/>
      <dgm:spPr/>
      <dgm:t>
        <a:bodyPr/>
        <a:lstStyle/>
        <a:p>
          <a:endParaRPr lang="en-US"/>
        </a:p>
      </dgm:t>
    </dgm:pt>
    <dgm:pt modelId="{F99824FF-7D19-455A-A5A5-0AE2C0436E9D}" type="pres">
      <dgm:prSet presAssocID="{A88E0A84-561F-4DE9-8CA3-E499919B80ED}" presName="gear1dstNode" presStyleLbl="node1" presStyleIdx="0" presStyleCnt="3"/>
      <dgm:spPr/>
      <dgm:t>
        <a:bodyPr/>
        <a:lstStyle/>
        <a:p>
          <a:endParaRPr lang="en-US"/>
        </a:p>
      </dgm:t>
    </dgm:pt>
    <dgm:pt modelId="{797496C9-9388-4835-A9EA-755E20470EE3}" type="pres">
      <dgm:prSet presAssocID="{2AC8921C-9446-4AA5-BCE6-325F9126CFD0}" presName="gear2" presStyleLbl="node1" presStyleIdx="1" presStyleCnt="3">
        <dgm:presLayoutVars>
          <dgm:chMax val="1"/>
          <dgm:bulletEnabled val="1"/>
        </dgm:presLayoutVars>
      </dgm:prSet>
      <dgm:spPr/>
      <dgm:t>
        <a:bodyPr/>
        <a:lstStyle/>
        <a:p>
          <a:endParaRPr lang="en-US"/>
        </a:p>
      </dgm:t>
    </dgm:pt>
    <dgm:pt modelId="{5F206C62-2B40-49C4-B238-4DBCE6E9F69B}" type="pres">
      <dgm:prSet presAssocID="{2AC8921C-9446-4AA5-BCE6-325F9126CFD0}" presName="gear2srcNode" presStyleLbl="node1" presStyleIdx="1" presStyleCnt="3"/>
      <dgm:spPr/>
      <dgm:t>
        <a:bodyPr/>
        <a:lstStyle/>
        <a:p>
          <a:endParaRPr lang="en-US"/>
        </a:p>
      </dgm:t>
    </dgm:pt>
    <dgm:pt modelId="{3BCE956A-7552-49A3-8941-336FAE00CE9D}" type="pres">
      <dgm:prSet presAssocID="{2AC8921C-9446-4AA5-BCE6-325F9126CFD0}" presName="gear2dstNode" presStyleLbl="node1" presStyleIdx="1" presStyleCnt="3"/>
      <dgm:spPr/>
      <dgm:t>
        <a:bodyPr/>
        <a:lstStyle/>
        <a:p>
          <a:endParaRPr lang="en-US"/>
        </a:p>
      </dgm:t>
    </dgm:pt>
    <dgm:pt modelId="{A099119C-AC36-40F6-A67C-1E15A2765ED4}" type="pres">
      <dgm:prSet presAssocID="{ED365424-EB66-46CB-A9E3-899907B56812}" presName="gear3" presStyleLbl="node1" presStyleIdx="2" presStyleCnt="3" custLinFactNeighborX="-3385" custLinFactNeighborY="-1302"/>
      <dgm:spPr/>
      <dgm:t>
        <a:bodyPr/>
        <a:lstStyle/>
        <a:p>
          <a:endParaRPr lang="en-US"/>
        </a:p>
      </dgm:t>
    </dgm:pt>
    <dgm:pt modelId="{17299323-5226-4C64-9259-296F61DCFE0B}" type="pres">
      <dgm:prSet presAssocID="{ED365424-EB66-46CB-A9E3-899907B56812}" presName="gear3tx" presStyleLbl="node1" presStyleIdx="2" presStyleCnt="3">
        <dgm:presLayoutVars>
          <dgm:chMax val="1"/>
          <dgm:bulletEnabled val="1"/>
        </dgm:presLayoutVars>
      </dgm:prSet>
      <dgm:spPr/>
      <dgm:t>
        <a:bodyPr/>
        <a:lstStyle/>
        <a:p>
          <a:endParaRPr lang="en-US"/>
        </a:p>
      </dgm:t>
    </dgm:pt>
    <dgm:pt modelId="{36AD6E8B-2157-40A1-8BF4-FE566563E5E8}" type="pres">
      <dgm:prSet presAssocID="{ED365424-EB66-46CB-A9E3-899907B56812}" presName="gear3srcNode" presStyleLbl="node1" presStyleIdx="2" presStyleCnt="3"/>
      <dgm:spPr/>
      <dgm:t>
        <a:bodyPr/>
        <a:lstStyle/>
        <a:p>
          <a:endParaRPr lang="en-US"/>
        </a:p>
      </dgm:t>
    </dgm:pt>
    <dgm:pt modelId="{51D8DB2C-BE6C-4827-B157-133B9099C730}" type="pres">
      <dgm:prSet presAssocID="{ED365424-EB66-46CB-A9E3-899907B56812}" presName="gear3dstNode" presStyleLbl="node1" presStyleIdx="2" presStyleCnt="3"/>
      <dgm:spPr/>
      <dgm:t>
        <a:bodyPr/>
        <a:lstStyle/>
        <a:p>
          <a:endParaRPr lang="en-US"/>
        </a:p>
      </dgm:t>
    </dgm:pt>
    <dgm:pt modelId="{6D7B3D59-086D-4710-98F3-9FBA2829D122}" type="pres">
      <dgm:prSet presAssocID="{94269029-F464-41E9-AD0B-B5513C6FF61B}" presName="connector1" presStyleLbl="sibTrans2D1" presStyleIdx="0" presStyleCnt="3" custScaleX="75994" custScaleY="92052"/>
      <dgm:spPr/>
      <dgm:t>
        <a:bodyPr/>
        <a:lstStyle/>
        <a:p>
          <a:endParaRPr lang="en-US"/>
        </a:p>
      </dgm:t>
    </dgm:pt>
    <dgm:pt modelId="{E65E8026-13F9-427C-BA53-B7DE4A5F4552}" type="pres">
      <dgm:prSet presAssocID="{2A4BD011-CFD0-4970-B2CA-9B637BF7DCF3}" presName="connector2" presStyleLbl="sibTrans2D1" presStyleIdx="1" presStyleCnt="3"/>
      <dgm:spPr/>
      <dgm:t>
        <a:bodyPr/>
        <a:lstStyle/>
        <a:p>
          <a:endParaRPr lang="en-US"/>
        </a:p>
      </dgm:t>
    </dgm:pt>
    <dgm:pt modelId="{2168C73A-A393-453D-9FED-205D85EFD5B4}" type="pres">
      <dgm:prSet presAssocID="{A4AD4618-C934-4779-A4B0-8FDFBF46C66D}" presName="connector3" presStyleLbl="sibTrans2D1" presStyleIdx="2" presStyleCnt="3"/>
      <dgm:spPr/>
      <dgm:t>
        <a:bodyPr/>
        <a:lstStyle/>
        <a:p>
          <a:endParaRPr lang="en-US"/>
        </a:p>
      </dgm:t>
    </dgm:pt>
  </dgm:ptLst>
  <dgm:cxnLst>
    <dgm:cxn modelId="{186DD693-0049-427E-B833-C59302CC51C5}" type="presOf" srcId="{A88E0A84-561F-4DE9-8CA3-E499919B80ED}" destId="{94264E94-6958-437C-88F2-286F6D9B3C04}" srcOrd="1" destOrd="0" presId="urn:microsoft.com/office/officeart/2005/8/layout/gear1"/>
    <dgm:cxn modelId="{5F4A8A72-EAB7-4B54-A459-6F955C20267A}" type="presOf" srcId="{B0E1AE0C-2459-450F-84B3-3228578D2B7D}" destId="{A394D257-2297-4827-965D-8C2D0B5CE6D1}" srcOrd="0" destOrd="0" presId="urn:microsoft.com/office/officeart/2005/8/layout/gear1"/>
    <dgm:cxn modelId="{9965AF0E-F26C-4F62-8511-6B97516C263E}" type="presOf" srcId="{2AC8921C-9446-4AA5-BCE6-325F9126CFD0}" destId="{3BCE956A-7552-49A3-8941-336FAE00CE9D}" srcOrd="2" destOrd="0" presId="urn:microsoft.com/office/officeart/2005/8/layout/gear1"/>
    <dgm:cxn modelId="{429CB293-3CD3-4510-891B-10641E2BE2F5}" type="presOf" srcId="{ED365424-EB66-46CB-A9E3-899907B56812}" destId="{A099119C-AC36-40F6-A67C-1E15A2765ED4}" srcOrd="0" destOrd="0" presId="urn:microsoft.com/office/officeart/2005/8/layout/gear1"/>
    <dgm:cxn modelId="{BEE19B41-C8DB-46F9-8F5A-A52726E3BDB4}" type="presOf" srcId="{2A4BD011-CFD0-4970-B2CA-9B637BF7DCF3}" destId="{E65E8026-13F9-427C-BA53-B7DE4A5F4552}" srcOrd="0" destOrd="0" presId="urn:microsoft.com/office/officeart/2005/8/layout/gear1"/>
    <dgm:cxn modelId="{64286060-31F5-4982-A1F8-8F22494F0098}" type="presOf" srcId="{ED365424-EB66-46CB-A9E3-899907B56812}" destId="{17299323-5226-4C64-9259-296F61DCFE0B}" srcOrd="1" destOrd="0" presId="urn:microsoft.com/office/officeart/2005/8/layout/gear1"/>
    <dgm:cxn modelId="{14DCF1FF-7FBE-4E7C-AF45-BC9323C090E9}" type="presOf" srcId="{2AC8921C-9446-4AA5-BCE6-325F9126CFD0}" destId="{5F206C62-2B40-49C4-B238-4DBCE6E9F69B}" srcOrd="1" destOrd="0" presId="urn:microsoft.com/office/officeart/2005/8/layout/gear1"/>
    <dgm:cxn modelId="{EC44D25C-AD27-416A-B9E2-BB79952ADBFE}" srcId="{B0E1AE0C-2459-450F-84B3-3228578D2B7D}" destId="{A88E0A84-561F-4DE9-8CA3-E499919B80ED}" srcOrd="0" destOrd="0" parTransId="{75C2EF4B-BE97-446B-9D24-D0E58FFA8837}" sibTransId="{94269029-F464-41E9-AD0B-B5513C6FF61B}"/>
    <dgm:cxn modelId="{A4C8CE62-7D51-4037-80DF-4DBFE5B5A618}" srcId="{B0E1AE0C-2459-450F-84B3-3228578D2B7D}" destId="{2AC8921C-9446-4AA5-BCE6-325F9126CFD0}" srcOrd="1" destOrd="0" parTransId="{20F510CC-7528-4EB5-99BC-DAF60C997CF6}" sibTransId="{2A4BD011-CFD0-4970-B2CA-9B637BF7DCF3}"/>
    <dgm:cxn modelId="{8CCE73B4-FAA6-49E7-ACB1-A507F5DAA398}" type="presOf" srcId="{ED365424-EB66-46CB-A9E3-899907B56812}" destId="{51D8DB2C-BE6C-4827-B157-133B9099C730}" srcOrd="3" destOrd="0" presId="urn:microsoft.com/office/officeart/2005/8/layout/gear1"/>
    <dgm:cxn modelId="{D24108A9-DA5C-4A62-859C-E54475D46BED}" type="presOf" srcId="{A88E0A84-561F-4DE9-8CA3-E499919B80ED}" destId="{07A43507-5C2A-4282-A5D3-45735CD857E0}" srcOrd="0" destOrd="0" presId="urn:microsoft.com/office/officeart/2005/8/layout/gear1"/>
    <dgm:cxn modelId="{DDE1F4D0-69E0-47A0-BF07-6F0624C06AB0}" srcId="{B0E1AE0C-2459-450F-84B3-3228578D2B7D}" destId="{ED365424-EB66-46CB-A9E3-899907B56812}" srcOrd="2" destOrd="0" parTransId="{BC003E5B-43D0-45CB-8232-344F0B93A44B}" sibTransId="{A4AD4618-C934-4779-A4B0-8FDFBF46C66D}"/>
    <dgm:cxn modelId="{2391B679-46E5-4B5C-85A1-0205F4324330}" type="presOf" srcId="{A88E0A84-561F-4DE9-8CA3-E499919B80ED}" destId="{F99824FF-7D19-455A-A5A5-0AE2C0436E9D}" srcOrd="2" destOrd="0" presId="urn:microsoft.com/office/officeart/2005/8/layout/gear1"/>
    <dgm:cxn modelId="{B799BAEB-D431-47FB-9BBD-0EF8CA35A9DE}" type="presOf" srcId="{A4AD4618-C934-4779-A4B0-8FDFBF46C66D}" destId="{2168C73A-A393-453D-9FED-205D85EFD5B4}" srcOrd="0" destOrd="0" presId="urn:microsoft.com/office/officeart/2005/8/layout/gear1"/>
    <dgm:cxn modelId="{DAA09E9E-EF9E-4FA6-B060-56249B28B091}" type="presOf" srcId="{2AC8921C-9446-4AA5-BCE6-325F9126CFD0}" destId="{797496C9-9388-4835-A9EA-755E20470EE3}" srcOrd="0" destOrd="0" presId="urn:microsoft.com/office/officeart/2005/8/layout/gear1"/>
    <dgm:cxn modelId="{93C47AEA-97F6-4EAE-8D4F-D7F6567B9663}" type="presOf" srcId="{ED365424-EB66-46CB-A9E3-899907B56812}" destId="{36AD6E8B-2157-40A1-8BF4-FE566563E5E8}" srcOrd="2" destOrd="0" presId="urn:microsoft.com/office/officeart/2005/8/layout/gear1"/>
    <dgm:cxn modelId="{7E56B4A9-77D5-48ED-B9CE-3FE264A2074F}" type="presOf" srcId="{94269029-F464-41E9-AD0B-B5513C6FF61B}" destId="{6D7B3D59-086D-4710-98F3-9FBA2829D122}" srcOrd="0" destOrd="0" presId="urn:microsoft.com/office/officeart/2005/8/layout/gear1"/>
    <dgm:cxn modelId="{DD23481E-5A9A-4AB7-8724-040721DFFB6D}" type="presParOf" srcId="{A394D257-2297-4827-965D-8C2D0B5CE6D1}" destId="{07A43507-5C2A-4282-A5D3-45735CD857E0}" srcOrd="0" destOrd="0" presId="urn:microsoft.com/office/officeart/2005/8/layout/gear1"/>
    <dgm:cxn modelId="{A7C1FA74-5FAF-410C-884D-F728F5A67EB2}" type="presParOf" srcId="{A394D257-2297-4827-965D-8C2D0B5CE6D1}" destId="{94264E94-6958-437C-88F2-286F6D9B3C04}" srcOrd="1" destOrd="0" presId="urn:microsoft.com/office/officeart/2005/8/layout/gear1"/>
    <dgm:cxn modelId="{263B1A0C-2C94-43DF-9B9D-71E17A4CBB96}" type="presParOf" srcId="{A394D257-2297-4827-965D-8C2D0B5CE6D1}" destId="{F99824FF-7D19-455A-A5A5-0AE2C0436E9D}" srcOrd="2" destOrd="0" presId="urn:microsoft.com/office/officeart/2005/8/layout/gear1"/>
    <dgm:cxn modelId="{6089AE7A-A9BE-4477-83B6-CDC23132F58B}" type="presParOf" srcId="{A394D257-2297-4827-965D-8C2D0B5CE6D1}" destId="{797496C9-9388-4835-A9EA-755E20470EE3}" srcOrd="3" destOrd="0" presId="urn:microsoft.com/office/officeart/2005/8/layout/gear1"/>
    <dgm:cxn modelId="{0327A02D-4233-49E6-A253-CC88CF3E4CEE}" type="presParOf" srcId="{A394D257-2297-4827-965D-8C2D0B5CE6D1}" destId="{5F206C62-2B40-49C4-B238-4DBCE6E9F69B}" srcOrd="4" destOrd="0" presId="urn:microsoft.com/office/officeart/2005/8/layout/gear1"/>
    <dgm:cxn modelId="{22A707A1-E69B-4CB3-960C-EBE97A94736A}" type="presParOf" srcId="{A394D257-2297-4827-965D-8C2D0B5CE6D1}" destId="{3BCE956A-7552-49A3-8941-336FAE00CE9D}" srcOrd="5" destOrd="0" presId="urn:microsoft.com/office/officeart/2005/8/layout/gear1"/>
    <dgm:cxn modelId="{3436CAA7-4D82-4AA4-B991-CAB0786EF6C5}" type="presParOf" srcId="{A394D257-2297-4827-965D-8C2D0B5CE6D1}" destId="{A099119C-AC36-40F6-A67C-1E15A2765ED4}" srcOrd="6" destOrd="0" presId="urn:microsoft.com/office/officeart/2005/8/layout/gear1"/>
    <dgm:cxn modelId="{06E81844-A4F4-4FFC-B079-27BE1DD618AD}" type="presParOf" srcId="{A394D257-2297-4827-965D-8C2D0B5CE6D1}" destId="{17299323-5226-4C64-9259-296F61DCFE0B}" srcOrd="7" destOrd="0" presId="urn:microsoft.com/office/officeart/2005/8/layout/gear1"/>
    <dgm:cxn modelId="{BCD59449-10F7-44E3-831C-B3687F33CE96}" type="presParOf" srcId="{A394D257-2297-4827-965D-8C2D0B5CE6D1}" destId="{36AD6E8B-2157-40A1-8BF4-FE566563E5E8}" srcOrd="8" destOrd="0" presId="urn:microsoft.com/office/officeart/2005/8/layout/gear1"/>
    <dgm:cxn modelId="{4F8A25DF-5F1A-4968-8C00-366D27549A5D}" type="presParOf" srcId="{A394D257-2297-4827-965D-8C2D0B5CE6D1}" destId="{51D8DB2C-BE6C-4827-B157-133B9099C730}" srcOrd="9" destOrd="0" presId="urn:microsoft.com/office/officeart/2005/8/layout/gear1"/>
    <dgm:cxn modelId="{C8AEEABE-F8B6-4536-AAA8-C0A644C1990B}" type="presParOf" srcId="{A394D257-2297-4827-965D-8C2D0B5CE6D1}" destId="{6D7B3D59-086D-4710-98F3-9FBA2829D122}" srcOrd="10" destOrd="0" presId="urn:microsoft.com/office/officeart/2005/8/layout/gear1"/>
    <dgm:cxn modelId="{0E5CB914-1EBB-464B-8E8D-85DBE5FB2BEB}" type="presParOf" srcId="{A394D257-2297-4827-965D-8C2D0B5CE6D1}" destId="{E65E8026-13F9-427C-BA53-B7DE4A5F4552}" srcOrd="11" destOrd="0" presId="urn:microsoft.com/office/officeart/2005/8/layout/gear1"/>
    <dgm:cxn modelId="{E85F986A-F087-4125-96F0-9DEDDA63AEEB}" type="presParOf" srcId="{A394D257-2297-4827-965D-8C2D0B5CE6D1}" destId="{2168C73A-A393-453D-9FED-205D85EFD5B4}"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EF38F2-45C8-44D8-9FAE-11E112E4CD69}" type="doc">
      <dgm:prSet loTypeId="urn:microsoft.com/office/officeart/2005/8/layout/hProcess9" loCatId="process" qsTypeId="urn:microsoft.com/office/officeart/2005/8/quickstyle/simple1#2" qsCatId="simple" csTypeId="urn:microsoft.com/office/officeart/2005/8/colors/accent1_2#2" csCatId="accent1" phldr="1"/>
      <dgm:spPr/>
    </dgm:pt>
    <dgm:pt modelId="{DD6A7142-36EB-41D5-9C31-F45374937098}">
      <dgm:prSet phldrT="[Text]"/>
      <dgm:spPr>
        <a:solidFill>
          <a:schemeClr val="bg1">
            <a:lumMod val="25000"/>
          </a:schemeClr>
        </a:solidFill>
      </dgm:spPr>
      <dgm:t>
        <a:bodyPr/>
        <a:lstStyle/>
        <a:p>
          <a:r>
            <a:rPr lang="en-US" dirty="0" smtClean="0"/>
            <a:t>Prevalence and Dynamics of Disease in Animals</a:t>
          </a:r>
          <a:endParaRPr lang="en-US" dirty="0"/>
        </a:p>
      </dgm:t>
    </dgm:pt>
    <dgm:pt modelId="{59A0F4DC-C798-4541-AAEC-5F8F8F4FAF66}" type="parTrans" cxnId="{749F1977-5628-40C8-ABC5-F3B42189FC45}">
      <dgm:prSet/>
      <dgm:spPr/>
      <dgm:t>
        <a:bodyPr/>
        <a:lstStyle/>
        <a:p>
          <a:endParaRPr lang="en-US"/>
        </a:p>
      </dgm:t>
    </dgm:pt>
    <dgm:pt modelId="{3712B1D9-8BB3-49DB-8F6B-402632016B4C}" type="sibTrans" cxnId="{749F1977-5628-40C8-ABC5-F3B42189FC45}">
      <dgm:prSet/>
      <dgm:spPr/>
      <dgm:t>
        <a:bodyPr/>
        <a:lstStyle/>
        <a:p>
          <a:endParaRPr lang="en-US"/>
        </a:p>
      </dgm:t>
    </dgm:pt>
    <dgm:pt modelId="{03FD8E1A-94DB-47D7-89AD-D15B7B2BD0CC}">
      <dgm:prSet phldrT="[Text]"/>
      <dgm:spPr>
        <a:solidFill>
          <a:schemeClr val="bg1">
            <a:lumMod val="25000"/>
          </a:schemeClr>
        </a:solidFill>
      </dgm:spPr>
      <dgm:t>
        <a:bodyPr/>
        <a:lstStyle/>
        <a:p>
          <a:r>
            <a:rPr lang="en-US" dirty="0" smtClean="0"/>
            <a:t>Frequency and Dynamics of Animal -Human Contact</a:t>
          </a:r>
          <a:endParaRPr lang="en-US" dirty="0"/>
        </a:p>
      </dgm:t>
    </dgm:pt>
    <dgm:pt modelId="{21B97134-B6F0-4899-9637-EC0FFA2576FB}" type="parTrans" cxnId="{0F35A209-4771-4D92-9AD3-00BAC56560E8}">
      <dgm:prSet/>
      <dgm:spPr/>
      <dgm:t>
        <a:bodyPr/>
        <a:lstStyle/>
        <a:p>
          <a:endParaRPr lang="en-US"/>
        </a:p>
      </dgm:t>
    </dgm:pt>
    <dgm:pt modelId="{3A6F29DD-39DE-43EF-BFD9-67CD258304F7}" type="sibTrans" cxnId="{0F35A209-4771-4D92-9AD3-00BAC56560E8}">
      <dgm:prSet/>
      <dgm:spPr/>
      <dgm:t>
        <a:bodyPr/>
        <a:lstStyle/>
        <a:p>
          <a:endParaRPr lang="en-US"/>
        </a:p>
      </dgm:t>
    </dgm:pt>
    <dgm:pt modelId="{A2BAB717-BB3E-4A5D-AFD5-E045FA67F2AE}">
      <dgm:prSet phldrT="[Text]"/>
      <dgm:spPr>
        <a:solidFill>
          <a:schemeClr val="bg1">
            <a:lumMod val="25000"/>
          </a:schemeClr>
        </a:solidFill>
      </dgm:spPr>
      <dgm:t>
        <a:bodyPr/>
        <a:lstStyle/>
        <a:p>
          <a:r>
            <a:rPr lang="en-US" dirty="0" smtClean="0"/>
            <a:t>Human - Human Contact</a:t>
          </a:r>
          <a:endParaRPr lang="en-US" dirty="0"/>
        </a:p>
      </dgm:t>
    </dgm:pt>
    <dgm:pt modelId="{B20BEF40-0575-4A79-B405-90387E19D593}" type="parTrans" cxnId="{2A391488-5CF5-44EC-BB7C-16D83BA22D81}">
      <dgm:prSet/>
      <dgm:spPr/>
      <dgm:t>
        <a:bodyPr/>
        <a:lstStyle/>
        <a:p>
          <a:endParaRPr lang="en-US"/>
        </a:p>
      </dgm:t>
    </dgm:pt>
    <dgm:pt modelId="{63E74F2E-DCDC-46EA-A769-B49E9131D3A5}" type="sibTrans" cxnId="{2A391488-5CF5-44EC-BB7C-16D83BA22D81}">
      <dgm:prSet/>
      <dgm:spPr/>
      <dgm:t>
        <a:bodyPr/>
        <a:lstStyle/>
        <a:p>
          <a:endParaRPr lang="en-US"/>
        </a:p>
      </dgm:t>
    </dgm:pt>
    <dgm:pt modelId="{CF93E167-F72D-489B-AC9C-84C402CD1E24}" type="pres">
      <dgm:prSet presAssocID="{71EF38F2-45C8-44D8-9FAE-11E112E4CD69}" presName="CompostProcess" presStyleCnt="0">
        <dgm:presLayoutVars>
          <dgm:dir/>
          <dgm:resizeHandles val="exact"/>
        </dgm:presLayoutVars>
      </dgm:prSet>
      <dgm:spPr/>
    </dgm:pt>
    <dgm:pt modelId="{FBFE0CFB-3F02-4FB7-B49C-9EC8A458B7C0}" type="pres">
      <dgm:prSet presAssocID="{71EF38F2-45C8-44D8-9FAE-11E112E4CD69}" presName="arrow" presStyleLbl="bgShp" presStyleIdx="0" presStyleCnt="1" custScaleX="117647"/>
      <dgm:spPr>
        <a:solidFill>
          <a:schemeClr val="accent3">
            <a:lumMod val="75000"/>
          </a:schemeClr>
        </a:solidFill>
      </dgm:spPr>
    </dgm:pt>
    <dgm:pt modelId="{2906862D-E450-4459-B1CD-330CAF4E38D7}" type="pres">
      <dgm:prSet presAssocID="{71EF38F2-45C8-44D8-9FAE-11E112E4CD69}" presName="linearProcess" presStyleCnt="0"/>
      <dgm:spPr/>
    </dgm:pt>
    <dgm:pt modelId="{D1CDCCF0-6B13-4D34-955C-1F4538D5FBB5}" type="pres">
      <dgm:prSet presAssocID="{DD6A7142-36EB-41D5-9C31-F45374937098}" presName="textNode" presStyleLbl="node1" presStyleIdx="0" presStyleCnt="3" custScaleX="80556" custLinFactX="-5403" custLinFactNeighborX="-100000">
        <dgm:presLayoutVars>
          <dgm:bulletEnabled val="1"/>
        </dgm:presLayoutVars>
      </dgm:prSet>
      <dgm:spPr/>
      <dgm:t>
        <a:bodyPr/>
        <a:lstStyle/>
        <a:p>
          <a:endParaRPr lang="en-US"/>
        </a:p>
      </dgm:t>
    </dgm:pt>
    <dgm:pt modelId="{CDFC90C7-A624-46D5-AD17-EADF6102738B}" type="pres">
      <dgm:prSet presAssocID="{3712B1D9-8BB3-49DB-8F6B-402632016B4C}" presName="sibTrans" presStyleCnt="0"/>
      <dgm:spPr/>
    </dgm:pt>
    <dgm:pt modelId="{060C4DA6-1C57-45C5-98A7-3C1D7A66B576}" type="pres">
      <dgm:prSet presAssocID="{03FD8E1A-94DB-47D7-89AD-D15B7B2BD0CC}" presName="textNode" presStyleLbl="node1" presStyleIdx="1" presStyleCnt="3" custScaleX="76975" custLinFactX="-7623" custLinFactNeighborX="-100000">
        <dgm:presLayoutVars>
          <dgm:bulletEnabled val="1"/>
        </dgm:presLayoutVars>
      </dgm:prSet>
      <dgm:spPr/>
      <dgm:t>
        <a:bodyPr/>
        <a:lstStyle/>
        <a:p>
          <a:endParaRPr lang="en-US"/>
        </a:p>
      </dgm:t>
    </dgm:pt>
    <dgm:pt modelId="{CBB5E5B1-F8B9-4F5C-A7F9-4E0A26E54C0F}" type="pres">
      <dgm:prSet presAssocID="{3A6F29DD-39DE-43EF-BFD9-67CD258304F7}" presName="sibTrans" presStyleCnt="0"/>
      <dgm:spPr/>
    </dgm:pt>
    <dgm:pt modelId="{D58D90AF-03CD-4F23-85DA-9C16E2A07783}" type="pres">
      <dgm:prSet presAssocID="{A2BAB717-BB3E-4A5D-AFD5-E045FA67F2AE}" presName="textNode" presStyleLbl="node1" presStyleIdx="2" presStyleCnt="3" custScaleX="73415" custLinFactX="-8818" custLinFactNeighborX="-100000">
        <dgm:presLayoutVars>
          <dgm:bulletEnabled val="1"/>
        </dgm:presLayoutVars>
      </dgm:prSet>
      <dgm:spPr/>
      <dgm:t>
        <a:bodyPr/>
        <a:lstStyle/>
        <a:p>
          <a:endParaRPr lang="en-US"/>
        </a:p>
      </dgm:t>
    </dgm:pt>
  </dgm:ptLst>
  <dgm:cxnLst>
    <dgm:cxn modelId="{2A391488-5CF5-44EC-BB7C-16D83BA22D81}" srcId="{71EF38F2-45C8-44D8-9FAE-11E112E4CD69}" destId="{A2BAB717-BB3E-4A5D-AFD5-E045FA67F2AE}" srcOrd="2" destOrd="0" parTransId="{B20BEF40-0575-4A79-B405-90387E19D593}" sibTransId="{63E74F2E-DCDC-46EA-A769-B49E9131D3A5}"/>
    <dgm:cxn modelId="{9D94A7D4-FD5C-4221-99C5-4AF35386BDD1}" type="presOf" srcId="{71EF38F2-45C8-44D8-9FAE-11E112E4CD69}" destId="{CF93E167-F72D-489B-AC9C-84C402CD1E24}" srcOrd="0" destOrd="0" presId="urn:microsoft.com/office/officeart/2005/8/layout/hProcess9"/>
    <dgm:cxn modelId="{23DB666C-F1AC-46D4-8AD5-EC2A6D833E61}" type="presOf" srcId="{DD6A7142-36EB-41D5-9C31-F45374937098}" destId="{D1CDCCF0-6B13-4D34-955C-1F4538D5FBB5}" srcOrd="0" destOrd="0" presId="urn:microsoft.com/office/officeart/2005/8/layout/hProcess9"/>
    <dgm:cxn modelId="{749F1977-5628-40C8-ABC5-F3B42189FC45}" srcId="{71EF38F2-45C8-44D8-9FAE-11E112E4CD69}" destId="{DD6A7142-36EB-41D5-9C31-F45374937098}" srcOrd="0" destOrd="0" parTransId="{59A0F4DC-C798-4541-AAEC-5F8F8F4FAF66}" sibTransId="{3712B1D9-8BB3-49DB-8F6B-402632016B4C}"/>
    <dgm:cxn modelId="{0F35A209-4771-4D92-9AD3-00BAC56560E8}" srcId="{71EF38F2-45C8-44D8-9FAE-11E112E4CD69}" destId="{03FD8E1A-94DB-47D7-89AD-D15B7B2BD0CC}" srcOrd="1" destOrd="0" parTransId="{21B97134-B6F0-4899-9637-EC0FFA2576FB}" sibTransId="{3A6F29DD-39DE-43EF-BFD9-67CD258304F7}"/>
    <dgm:cxn modelId="{918FDA34-D733-4431-8C83-990394FFEA3C}" type="presOf" srcId="{A2BAB717-BB3E-4A5D-AFD5-E045FA67F2AE}" destId="{D58D90AF-03CD-4F23-85DA-9C16E2A07783}" srcOrd="0" destOrd="0" presId="urn:microsoft.com/office/officeart/2005/8/layout/hProcess9"/>
    <dgm:cxn modelId="{D4B07896-7941-47ED-BFD9-A138125784F4}" type="presOf" srcId="{03FD8E1A-94DB-47D7-89AD-D15B7B2BD0CC}" destId="{060C4DA6-1C57-45C5-98A7-3C1D7A66B576}" srcOrd="0" destOrd="0" presId="urn:microsoft.com/office/officeart/2005/8/layout/hProcess9"/>
    <dgm:cxn modelId="{F4E95179-1376-4FF5-A5D5-EDEBC55FE4F5}" type="presParOf" srcId="{CF93E167-F72D-489B-AC9C-84C402CD1E24}" destId="{FBFE0CFB-3F02-4FB7-B49C-9EC8A458B7C0}" srcOrd="0" destOrd="0" presId="urn:microsoft.com/office/officeart/2005/8/layout/hProcess9"/>
    <dgm:cxn modelId="{75F1D711-5E77-4B4B-ABEA-6CE1D85DFA2B}" type="presParOf" srcId="{CF93E167-F72D-489B-AC9C-84C402CD1E24}" destId="{2906862D-E450-4459-B1CD-330CAF4E38D7}" srcOrd="1" destOrd="0" presId="urn:microsoft.com/office/officeart/2005/8/layout/hProcess9"/>
    <dgm:cxn modelId="{E77CD54B-C8BF-49B6-818F-E86B7D81090E}" type="presParOf" srcId="{2906862D-E450-4459-B1CD-330CAF4E38D7}" destId="{D1CDCCF0-6B13-4D34-955C-1F4538D5FBB5}" srcOrd="0" destOrd="0" presId="urn:microsoft.com/office/officeart/2005/8/layout/hProcess9"/>
    <dgm:cxn modelId="{1B788835-E238-4E56-BB9C-5486ECFD8002}" type="presParOf" srcId="{2906862D-E450-4459-B1CD-330CAF4E38D7}" destId="{CDFC90C7-A624-46D5-AD17-EADF6102738B}" srcOrd="1" destOrd="0" presId="urn:microsoft.com/office/officeart/2005/8/layout/hProcess9"/>
    <dgm:cxn modelId="{20F5EA92-6D20-401C-AC98-089F5341C5CF}" type="presParOf" srcId="{2906862D-E450-4459-B1CD-330CAF4E38D7}" destId="{060C4DA6-1C57-45C5-98A7-3C1D7A66B576}" srcOrd="2" destOrd="0" presId="urn:microsoft.com/office/officeart/2005/8/layout/hProcess9"/>
    <dgm:cxn modelId="{0E0EDA1D-7AE3-4E2C-8F24-1CB32635E442}" type="presParOf" srcId="{2906862D-E450-4459-B1CD-330CAF4E38D7}" destId="{CBB5E5B1-F8B9-4F5C-A7F9-4E0A26E54C0F}" srcOrd="3" destOrd="0" presId="urn:microsoft.com/office/officeart/2005/8/layout/hProcess9"/>
    <dgm:cxn modelId="{26966263-E811-4635-8C8F-275F6A76A13D}" type="presParOf" srcId="{2906862D-E450-4459-B1CD-330CAF4E38D7}" destId="{D58D90AF-03CD-4F23-85DA-9C16E2A07783}"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1164B3-F580-4CB4-B939-DC2777BD2781}"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F65819BE-F665-4FE6-8ADD-A18C133C306E}">
      <dgm:prSet phldrT="[Text]" custT="1"/>
      <dgm:spPr>
        <a:solidFill>
          <a:srgbClr val="BF504D"/>
        </a:solidFill>
      </dgm:spPr>
      <dgm:t>
        <a:bodyPr/>
        <a:lstStyle/>
        <a:p>
          <a:r>
            <a:rPr lang="en-US" sz="2400" b="1" dirty="0" smtClean="0"/>
            <a:t>Regulatory</a:t>
          </a:r>
          <a:endParaRPr lang="en-US" sz="2800" b="1" dirty="0" smtClean="0"/>
        </a:p>
      </dgm:t>
    </dgm:pt>
    <dgm:pt modelId="{3D063E3C-D7C1-4884-91E0-4DBE01E012D0}" type="parTrans" cxnId="{51FAB00F-C202-473F-9F70-FAFE26C232A6}">
      <dgm:prSet/>
      <dgm:spPr/>
      <dgm:t>
        <a:bodyPr/>
        <a:lstStyle/>
        <a:p>
          <a:endParaRPr lang="en-US"/>
        </a:p>
      </dgm:t>
    </dgm:pt>
    <dgm:pt modelId="{A4511EC7-C221-4014-89CA-9EAEFC8C089B}" type="sibTrans" cxnId="{51FAB00F-C202-473F-9F70-FAFE26C232A6}">
      <dgm:prSet/>
      <dgm:spPr/>
      <dgm:t>
        <a:bodyPr/>
        <a:lstStyle/>
        <a:p>
          <a:endParaRPr lang="en-US"/>
        </a:p>
      </dgm:t>
    </dgm:pt>
    <dgm:pt modelId="{4A866BDD-4DD8-4DEB-9E7C-7F1BF3955290}">
      <dgm:prSet phldrT="[Text]" custT="1"/>
      <dgm:spPr>
        <a:solidFill>
          <a:srgbClr val="C0504D">
            <a:alpha val="50000"/>
          </a:srgbClr>
        </a:solidFill>
        <a:ln>
          <a:solidFill>
            <a:srgbClr val="C0504D">
              <a:alpha val="65000"/>
            </a:srgbClr>
          </a:solidFill>
        </a:ln>
      </dgm:spPr>
      <dgm:t>
        <a:bodyPr anchor="ctr"/>
        <a:lstStyle/>
        <a:p>
          <a:r>
            <a:rPr lang="en-US" sz="2000" b="0" dirty="0" smtClean="0">
              <a:solidFill>
                <a:schemeClr val="tx1"/>
              </a:solidFill>
            </a:rPr>
            <a:t>Set limits (policies) &amp; create incentives</a:t>
          </a:r>
          <a:endParaRPr lang="en-US" sz="2000" b="0" dirty="0">
            <a:solidFill>
              <a:schemeClr val="tx1"/>
            </a:solidFill>
          </a:endParaRPr>
        </a:p>
      </dgm:t>
    </dgm:pt>
    <dgm:pt modelId="{F0BA5989-6FF6-4B6B-B7F9-99B77C931347}" type="parTrans" cxnId="{B0DB6091-8315-4AA9-8EC7-910E33A3ACFB}">
      <dgm:prSet/>
      <dgm:spPr/>
      <dgm:t>
        <a:bodyPr/>
        <a:lstStyle/>
        <a:p>
          <a:endParaRPr lang="en-US"/>
        </a:p>
      </dgm:t>
    </dgm:pt>
    <dgm:pt modelId="{AF6A23D2-6F5D-46F7-98BB-28121327BAD9}" type="sibTrans" cxnId="{B0DB6091-8315-4AA9-8EC7-910E33A3ACFB}">
      <dgm:prSet/>
      <dgm:spPr/>
      <dgm:t>
        <a:bodyPr/>
        <a:lstStyle/>
        <a:p>
          <a:endParaRPr lang="en-US"/>
        </a:p>
      </dgm:t>
    </dgm:pt>
    <dgm:pt modelId="{1DF0B0EA-E92E-4321-BBA7-8BCDF1C747C1}">
      <dgm:prSet phldrT="[Text]" custT="1"/>
      <dgm:spPr>
        <a:solidFill>
          <a:srgbClr val="BD8351"/>
        </a:solidFill>
      </dgm:spPr>
      <dgm:t>
        <a:bodyPr/>
        <a:lstStyle/>
        <a:p>
          <a:r>
            <a:rPr lang="en-US" sz="2400" b="1" dirty="0" smtClean="0"/>
            <a:t>Managerial</a:t>
          </a:r>
        </a:p>
      </dgm:t>
    </dgm:pt>
    <dgm:pt modelId="{F6DB37E6-EF60-4B27-ADC6-7024F12B4C3B}" type="parTrans" cxnId="{CCDECFFB-349C-4D3B-9A51-0A805A5B6F1E}">
      <dgm:prSet/>
      <dgm:spPr/>
      <dgm:t>
        <a:bodyPr/>
        <a:lstStyle/>
        <a:p>
          <a:endParaRPr lang="en-US"/>
        </a:p>
      </dgm:t>
    </dgm:pt>
    <dgm:pt modelId="{F587F6FD-0DFD-4866-AF20-A04785ECAA5E}" type="sibTrans" cxnId="{CCDECFFB-349C-4D3B-9A51-0A805A5B6F1E}">
      <dgm:prSet/>
      <dgm:spPr/>
      <dgm:t>
        <a:bodyPr/>
        <a:lstStyle/>
        <a:p>
          <a:endParaRPr lang="en-US"/>
        </a:p>
      </dgm:t>
    </dgm:pt>
    <dgm:pt modelId="{87FC8A7C-13BB-458C-B1A8-18D87ECE03CA}">
      <dgm:prSet phldrT="[Text]" custT="1"/>
      <dgm:spPr>
        <a:solidFill>
          <a:srgbClr val="BE8351">
            <a:alpha val="50000"/>
          </a:srgbClr>
        </a:solidFill>
        <a:ln>
          <a:solidFill>
            <a:srgbClr val="BE8351">
              <a:alpha val="65000"/>
            </a:srgbClr>
          </a:solidFill>
        </a:ln>
      </dgm:spPr>
      <dgm:t>
        <a:bodyPr anchor="ctr"/>
        <a:lstStyle/>
        <a:p>
          <a:r>
            <a:rPr lang="en-US" sz="2000" b="0" dirty="0" smtClean="0"/>
            <a:t>Improve processes</a:t>
          </a:r>
          <a:endParaRPr lang="en-US" sz="2000" b="0" dirty="0"/>
        </a:p>
      </dgm:t>
    </dgm:pt>
    <dgm:pt modelId="{4C84521D-371F-4AB0-89AB-BB65D99FBDF8}" type="parTrans" cxnId="{C59F42BA-197E-44BD-9448-11507328419F}">
      <dgm:prSet/>
      <dgm:spPr/>
      <dgm:t>
        <a:bodyPr/>
        <a:lstStyle/>
        <a:p>
          <a:endParaRPr lang="en-US"/>
        </a:p>
      </dgm:t>
    </dgm:pt>
    <dgm:pt modelId="{E19584FF-D56C-48A8-BDE8-F620B9A46BA1}" type="sibTrans" cxnId="{C59F42BA-197E-44BD-9448-11507328419F}">
      <dgm:prSet/>
      <dgm:spPr/>
      <dgm:t>
        <a:bodyPr/>
        <a:lstStyle/>
        <a:p>
          <a:endParaRPr lang="en-US"/>
        </a:p>
      </dgm:t>
    </dgm:pt>
    <dgm:pt modelId="{BB363C42-58FD-4297-8910-9CCC16A80F74}">
      <dgm:prSet phldrT="[Text]" custT="1"/>
      <dgm:spPr>
        <a:solidFill>
          <a:srgbClr val="79983E"/>
        </a:solidFill>
      </dgm:spPr>
      <dgm:t>
        <a:bodyPr/>
        <a:lstStyle/>
        <a:p>
          <a:r>
            <a:rPr lang="en-US" sz="2400" b="1" dirty="0" smtClean="0"/>
            <a:t>Behavioral</a:t>
          </a:r>
        </a:p>
      </dgm:t>
    </dgm:pt>
    <dgm:pt modelId="{92109989-7DD8-4956-A6E1-20E9F8DF60E7}" type="parTrans" cxnId="{1C1B6EA3-27ED-44C9-BE57-66EBB570B3B6}">
      <dgm:prSet/>
      <dgm:spPr/>
      <dgm:t>
        <a:bodyPr/>
        <a:lstStyle/>
        <a:p>
          <a:endParaRPr lang="en-US"/>
        </a:p>
      </dgm:t>
    </dgm:pt>
    <dgm:pt modelId="{96D708B1-91A8-4229-9717-964545BF7653}" type="sibTrans" cxnId="{1C1B6EA3-27ED-44C9-BE57-66EBB570B3B6}">
      <dgm:prSet/>
      <dgm:spPr/>
      <dgm:t>
        <a:bodyPr/>
        <a:lstStyle/>
        <a:p>
          <a:endParaRPr lang="en-US"/>
        </a:p>
      </dgm:t>
    </dgm:pt>
    <dgm:pt modelId="{4760656D-A330-4B71-BEA2-202A366B7E8A}">
      <dgm:prSet phldrT="[Text]" custT="1"/>
      <dgm:spPr>
        <a:solidFill>
          <a:srgbClr val="7A983E">
            <a:alpha val="50000"/>
          </a:srgbClr>
        </a:solidFill>
        <a:ln>
          <a:solidFill>
            <a:srgbClr val="7A983E">
              <a:alpha val="65000"/>
            </a:srgbClr>
          </a:solidFill>
        </a:ln>
      </dgm:spPr>
      <dgm:t>
        <a:bodyPr anchor="ctr"/>
        <a:lstStyle/>
        <a:p>
          <a:pPr algn="l"/>
          <a:r>
            <a:rPr lang="en-US" sz="2000" b="0" dirty="0" smtClean="0"/>
            <a:t>Change habits &amp; sustain better habits</a:t>
          </a:r>
          <a:endParaRPr lang="en-US" sz="2000" b="0" dirty="0"/>
        </a:p>
      </dgm:t>
    </dgm:pt>
    <dgm:pt modelId="{FEF177FA-572F-4BF8-A164-ADD1A4BF8EC8}" type="parTrans" cxnId="{4B16FDFD-ED6C-4FF1-B43C-D83B953A14DD}">
      <dgm:prSet/>
      <dgm:spPr/>
      <dgm:t>
        <a:bodyPr/>
        <a:lstStyle/>
        <a:p>
          <a:endParaRPr lang="en-US"/>
        </a:p>
      </dgm:t>
    </dgm:pt>
    <dgm:pt modelId="{F39FC63A-FC81-4774-A1EB-23AEF7B62F0C}" type="sibTrans" cxnId="{4B16FDFD-ED6C-4FF1-B43C-D83B953A14DD}">
      <dgm:prSet/>
      <dgm:spPr/>
      <dgm:t>
        <a:bodyPr/>
        <a:lstStyle/>
        <a:p>
          <a:endParaRPr lang="en-US"/>
        </a:p>
      </dgm:t>
    </dgm:pt>
    <dgm:pt modelId="{15D240CA-5CF0-4C18-8D8E-DF3357486F53}">
      <dgm:prSet phldrT="[Text]" custT="1"/>
      <dgm:spPr>
        <a:solidFill>
          <a:srgbClr val="A3993F"/>
        </a:solidFill>
      </dgm:spPr>
      <dgm:t>
        <a:bodyPr/>
        <a:lstStyle/>
        <a:p>
          <a:pPr>
            <a:lnSpc>
              <a:spcPct val="100000"/>
            </a:lnSpc>
            <a:spcAft>
              <a:spcPts val="0"/>
            </a:spcAft>
          </a:pPr>
          <a:r>
            <a:rPr lang="en-US" sz="2400" b="1" dirty="0" smtClean="0"/>
            <a:t>Social</a:t>
          </a:r>
        </a:p>
        <a:p>
          <a:pPr>
            <a:lnSpc>
              <a:spcPct val="100000"/>
            </a:lnSpc>
            <a:spcAft>
              <a:spcPts val="0"/>
            </a:spcAft>
          </a:pPr>
          <a:endParaRPr lang="en-US" sz="1600" dirty="0"/>
        </a:p>
      </dgm:t>
    </dgm:pt>
    <dgm:pt modelId="{21CF93E0-D2AC-4176-A075-9EB27C69B908}" type="parTrans" cxnId="{758855BA-0D53-43C0-8506-83073A7B6103}">
      <dgm:prSet/>
      <dgm:spPr/>
      <dgm:t>
        <a:bodyPr/>
        <a:lstStyle/>
        <a:p>
          <a:endParaRPr lang="en-US"/>
        </a:p>
      </dgm:t>
    </dgm:pt>
    <dgm:pt modelId="{95D04717-7796-4C96-A9F0-D614C1CF001C}" type="sibTrans" cxnId="{758855BA-0D53-43C0-8506-83073A7B6103}">
      <dgm:prSet/>
      <dgm:spPr/>
      <dgm:t>
        <a:bodyPr/>
        <a:lstStyle/>
        <a:p>
          <a:endParaRPr lang="en-US"/>
        </a:p>
      </dgm:t>
    </dgm:pt>
    <dgm:pt modelId="{465B8921-1582-48C0-8C35-BCB54575148C}">
      <dgm:prSet phldrT="[Text]" custT="1"/>
      <dgm:spPr>
        <a:solidFill>
          <a:srgbClr val="A3993F">
            <a:alpha val="50000"/>
          </a:srgbClr>
        </a:solidFill>
        <a:ln>
          <a:solidFill>
            <a:srgbClr val="A3993F">
              <a:alpha val="65000"/>
            </a:srgbClr>
          </a:solidFill>
        </a:ln>
      </dgm:spPr>
      <dgm:t>
        <a:bodyPr anchor="ctr"/>
        <a:lstStyle/>
        <a:p>
          <a:r>
            <a:rPr lang="en-US" sz="2000" b="0" dirty="0" smtClean="0"/>
            <a:t>Change norms, increase support</a:t>
          </a:r>
          <a:endParaRPr lang="en-US" sz="2000" b="0" dirty="0"/>
        </a:p>
      </dgm:t>
    </dgm:pt>
    <dgm:pt modelId="{D2DC47E3-8C8C-4DBA-A082-39EA7D4FA810}" type="parTrans" cxnId="{B7B8BAE9-E583-4143-B538-950227F3924F}">
      <dgm:prSet/>
      <dgm:spPr/>
      <dgm:t>
        <a:bodyPr/>
        <a:lstStyle/>
        <a:p>
          <a:endParaRPr lang="en-US"/>
        </a:p>
      </dgm:t>
    </dgm:pt>
    <dgm:pt modelId="{5B28D44B-6490-46D5-89B4-FB5703161007}" type="sibTrans" cxnId="{B7B8BAE9-E583-4143-B538-950227F3924F}">
      <dgm:prSet/>
      <dgm:spPr/>
      <dgm:t>
        <a:bodyPr/>
        <a:lstStyle/>
        <a:p>
          <a:endParaRPr lang="en-US"/>
        </a:p>
      </dgm:t>
    </dgm:pt>
    <dgm:pt modelId="{682CBE73-58A5-4EAD-83BE-D4403288DC20}" type="pres">
      <dgm:prSet presAssocID="{DE1164B3-F580-4CB4-B939-DC2777BD2781}" presName="Name0" presStyleCnt="0">
        <dgm:presLayoutVars>
          <dgm:dir/>
          <dgm:animLvl val="lvl"/>
          <dgm:resizeHandles/>
        </dgm:presLayoutVars>
      </dgm:prSet>
      <dgm:spPr/>
      <dgm:t>
        <a:bodyPr/>
        <a:lstStyle/>
        <a:p>
          <a:endParaRPr lang="en-US"/>
        </a:p>
      </dgm:t>
    </dgm:pt>
    <dgm:pt modelId="{89C8DACF-A0F1-465F-99E6-4701DD3147A2}" type="pres">
      <dgm:prSet presAssocID="{F65819BE-F665-4FE6-8ADD-A18C133C306E}" presName="linNode" presStyleCnt="0"/>
      <dgm:spPr/>
      <dgm:t>
        <a:bodyPr/>
        <a:lstStyle/>
        <a:p>
          <a:endParaRPr lang="en-US"/>
        </a:p>
      </dgm:t>
    </dgm:pt>
    <dgm:pt modelId="{F4927C5E-19D0-48BC-AA53-C77C237275B1}" type="pres">
      <dgm:prSet presAssocID="{F65819BE-F665-4FE6-8ADD-A18C133C306E}" presName="parentShp" presStyleLbl="node1" presStyleIdx="0" presStyleCnt="4" custLinFactNeighborX="-81" custLinFactNeighborY="-10874">
        <dgm:presLayoutVars>
          <dgm:bulletEnabled val="1"/>
        </dgm:presLayoutVars>
      </dgm:prSet>
      <dgm:spPr/>
      <dgm:t>
        <a:bodyPr/>
        <a:lstStyle/>
        <a:p>
          <a:endParaRPr lang="en-US"/>
        </a:p>
      </dgm:t>
    </dgm:pt>
    <dgm:pt modelId="{061721C1-EC8B-4A2C-A0E3-0E0DDC043170}" type="pres">
      <dgm:prSet presAssocID="{F65819BE-F665-4FE6-8ADD-A18C133C306E}" presName="childShp" presStyleLbl="bgAccFollowNode1" presStyleIdx="0" presStyleCnt="4" custScaleX="100000" custScaleY="102220" custLinFactNeighborX="1829" custLinFactNeighborY="-152">
        <dgm:presLayoutVars>
          <dgm:bulletEnabled val="1"/>
        </dgm:presLayoutVars>
      </dgm:prSet>
      <dgm:spPr/>
      <dgm:t>
        <a:bodyPr/>
        <a:lstStyle/>
        <a:p>
          <a:endParaRPr lang="en-US"/>
        </a:p>
      </dgm:t>
    </dgm:pt>
    <dgm:pt modelId="{90CA2BA2-9ABC-410C-9D9F-5A6649C6D24E}" type="pres">
      <dgm:prSet presAssocID="{A4511EC7-C221-4014-89CA-9EAEFC8C089B}" presName="spacing" presStyleCnt="0"/>
      <dgm:spPr/>
      <dgm:t>
        <a:bodyPr/>
        <a:lstStyle/>
        <a:p>
          <a:endParaRPr lang="en-US"/>
        </a:p>
      </dgm:t>
    </dgm:pt>
    <dgm:pt modelId="{4264BEE2-31FF-4F27-98B5-17B18EAC1054}" type="pres">
      <dgm:prSet presAssocID="{1DF0B0EA-E92E-4321-BBA7-8BCDF1C747C1}" presName="linNode" presStyleCnt="0"/>
      <dgm:spPr/>
      <dgm:t>
        <a:bodyPr/>
        <a:lstStyle/>
        <a:p>
          <a:endParaRPr lang="en-US"/>
        </a:p>
      </dgm:t>
    </dgm:pt>
    <dgm:pt modelId="{11DC2184-07FC-454D-934E-D04E199CB209}" type="pres">
      <dgm:prSet presAssocID="{1DF0B0EA-E92E-4321-BBA7-8BCDF1C747C1}" presName="parentShp" presStyleLbl="node1" presStyleIdx="1" presStyleCnt="4" custLinFactNeighborY="-4241">
        <dgm:presLayoutVars>
          <dgm:bulletEnabled val="1"/>
        </dgm:presLayoutVars>
      </dgm:prSet>
      <dgm:spPr/>
      <dgm:t>
        <a:bodyPr/>
        <a:lstStyle/>
        <a:p>
          <a:endParaRPr lang="en-US"/>
        </a:p>
      </dgm:t>
    </dgm:pt>
    <dgm:pt modelId="{D983105F-923D-4D21-A375-7946AAE6AC24}" type="pres">
      <dgm:prSet presAssocID="{1DF0B0EA-E92E-4321-BBA7-8BCDF1C747C1}" presName="childShp" presStyleLbl="bgAccFollowNode1" presStyleIdx="1" presStyleCnt="4" custLinFactNeighborX="-1235" custLinFactNeighborY="-6281">
        <dgm:presLayoutVars>
          <dgm:bulletEnabled val="1"/>
        </dgm:presLayoutVars>
      </dgm:prSet>
      <dgm:spPr/>
      <dgm:t>
        <a:bodyPr/>
        <a:lstStyle/>
        <a:p>
          <a:endParaRPr lang="en-US"/>
        </a:p>
      </dgm:t>
    </dgm:pt>
    <dgm:pt modelId="{779E5720-B64F-4635-9B4A-7A91FE6F7492}" type="pres">
      <dgm:prSet presAssocID="{F587F6FD-0DFD-4866-AF20-A04785ECAA5E}" presName="spacing" presStyleCnt="0"/>
      <dgm:spPr/>
      <dgm:t>
        <a:bodyPr/>
        <a:lstStyle/>
        <a:p>
          <a:endParaRPr lang="en-US"/>
        </a:p>
      </dgm:t>
    </dgm:pt>
    <dgm:pt modelId="{74545B03-0472-449A-9707-82C15CCA7F64}" type="pres">
      <dgm:prSet presAssocID="{15D240CA-5CF0-4C18-8D8E-DF3357486F53}" presName="linNode" presStyleCnt="0"/>
      <dgm:spPr/>
      <dgm:t>
        <a:bodyPr/>
        <a:lstStyle/>
        <a:p>
          <a:endParaRPr lang="en-US"/>
        </a:p>
      </dgm:t>
    </dgm:pt>
    <dgm:pt modelId="{02EB11EE-1B44-4C9C-A71E-213C6B09D7F2}" type="pres">
      <dgm:prSet presAssocID="{15D240CA-5CF0-4C18-8D8E-DF3357486F53}" presName="parentShp" presStyleLbl="node1" presStyleIdx="2" presStyleCnt="4">
        <dgm:presLayoutVars>
          <dgm:bulletEnabled val="1"/>
        </dgm:presLayoutVars>
      </dgm:prSet>
      <dgm:spPr/>
      <dgm:t>
        <a:bodyPr/>
        <a:lstStyle/>
        <a:p>
          <a:endParaRPr lang="en-US"/>
        </a:p>
      </dgm:t>
    </dgm:pt>
    <dgm:pt modelId="{279ED038-067E-46AC-BDFF-ECE0F2C1BDA8}" type="pres">
      <dgm:prSet presAssocID="{15D240CA-5CF0-4C18-8D8E-DF3357486F53}" presName="childShp" presStyleLbl="bgAccFollowNode1" presStyleIdx="2" presStyleCnt="4">
        <dgm:presLayoutVars>
          <dgm:bulletEnabled val="1"/>
        </dgm:presLayoutVars>
      </dgm:prSet>
      <dgm:spPr/>
      <dgm:t>
        <a:bodyPr/>
        <a:lstStyle/>
        <a:p>
          <a:endParaRPr lang="en-US"/>
        </a:p>
      </dgm:t>
    </dgm:pt>
    <dgm:pt modelId="{8D817913-0C60-4B49-87BC-F4B62BF7ED1A}" type="pres">
      <dgm:prSet presAssocID="{95D04717-7796-4C96-A9F0-D614C1CF001C}" presName="spacing" presStyleCnt="0"/>
      <dgm:spPr/>
      <dgm:t>
        <a:bodyPr/>
        <a:lstStyle/>
        <a:p>
          <a:endParaRPr lang="en-US"/>
        </a:p>
      </dgm:t>
    </dgm:pt>
    <dgm:pt modelId="{04CDE9ED-7360-450A-9F43-9ED3EE3E675E}" type="pres">
      <dgm:prSet presAssocID="{BB363C42-58FD-4297-8910-9CCC16A80F74}" presName="linNode" presStyleCnt="0"/>
      <dgm:spPr/>
      <dgm:t>
        <a:bodyPr/>
        <a:lstStyle/>
        <a:p>
          <a:endParaRPr lang="en-US"/>
        </a:p>
      </dgm:t>
    </dgm:pt>
    <dgm:pt modelId="{979E16D4-792A-488A-91B5-65CCB05B84E8}" type="pres">
      <dgm:prSet presAssocID="{BB363C42-58FD-4297-8910-9CCC16A80F74}" presName="parentShp" presStyleLbl="node1" presStyleIdx="3" presStyleCnt="4">
        <dgm:presLayoutVars>
          <dgm:bulletEnabled val="1"/>
        </dgm:presLayoutVars>
      </dgm:prSet>
      <dgm:spPr/>
      <dgm:t>
        <a:bodyPr/>
        <a:lstStyle/>
        <a:p>
          <a:endParaRPr lang="en-US"/>
        </a:p>
      </dgm:t>
    </dgm:pt>
    <dgm:pt modelId="{66A9FAFC-3CB3-40FD-9109-3C0A180ECA08}" type="pres">
      <dgm:prSet presAssocID="{BB363C42-58FD-4297-8910-9CCC16A80F74}" presName="childShp" presStyleLbl="bgAccFollowNode1" presStyleIdx="3" presStyleCnt="4" custLinFactNeighborX="3125" custLinFactNeighborY="-2059">
        <dgm:presLayoutVars>
          <dgm:bulletEnabled val="1"/>
        </dgm:presLayoutVars>
      </dgm:prSet>
      <dgm:spPr/>
      <dgm:t>
        <a:bodyPr/>
        <a:lstStyle/>
        <a:p>
          <a:endParaRPr lang="en-US"/>
        </a:p>
      </dgm:t>
    </dgm:pt>
  </dgm:ptLst>
  <dgm:cxnLst>
    <dgm:cxn modelId="{FB59D73F-D915-414B-BEB5-04E62BC85C7C}" type="presOf" srcId="{4A866BDD-4DD8-4DEB-9E7C-7F1BF3955290}" destId="{061721C1-EC8B-4A2C-A0E3-0E0DDC043170}" srcOrd="0" destOrd="0" presId="urn:microsoft.com/office/officeart/2005/8/layout/vList6"/>
    <dgm:cxn modelId="{CD6AA491-A993-4AD3-B569-B0151BEB4493}" type="presOf" srcId="{15D240CA-5CF0-4C18-8D8E-DF3357486F53}" destId="{02EB11EE-1B44-4C9C-A71E-213C6B09D7F2}" srcOrd="0" destOrd="0" presId="urn:microsoft.com/office/officeart/2005/8/layout/vList6"/>
    <dgm:cxn modelId="{886EFA22-DC40-41D6-8453-A7F5FC4BC66D}" type="presOf" srcId="{BB363C42-58FD-4297-8910-9CCC16A80F74}" destId="{979E16D4-792A-488A-91B5-65CCB05B84E8}" srcOrd="0" destOrd="0" presId="urn:microsoft.com/office/officeart/2005/8/layout/vList6"/>
    <dgm:cxn modelId="{B7B8BAE9-E583-4143-B538-950227F3924F}" srcId="{15D240CA-5CF0-4C18-8D8E-DF3357486F53}" destId="{465B8921-1582-48C0-8C35-BCB54575148C}" srcOrd="0" destOrd="0" parTransId="{D2DC47E3-8C8C-4DBA-A082-39EA7D4FA810}" sibTransId="{5B28D44B-6490-46D5-89B4-FB5703161007}"/>
    <dgm:cxn modelId="{02F5EE4C-C73D-403A-84AD-BDCA121D8E68}" type="presOf" srcId="{4760656D-A330-4B71-BEA2-202A366B7E8A}" destId="{66A9FAFC-3CB3-40FD-9109-3C0A180ECA08}" srcOrd="0" destOrd="0" presId="urn:microsoft.com/office/officeart/2005/8/layout/vList6"/>
    <dgm:cxn modelId="{C3B0739E-FCBE-442F-952A-7A80E747A5A6}" type="presOf" srcId="{465B8921-1582-48C0-8C35-BCB54575148C}" destId="{279ED038-067E-46AC-BDFF-ECE0F2C1BDA8}" srcOrd="0" destOrd="0" presId="urn:microsoft.com/office/officeart/2005/8/layout/vList6"/>
    <dgm:cxn modelId="{C59F42BA-197E-44BD-9448-11507328419F}" srcId="{1DF0B0EA-E92E-4321-BBA7-8BCDF1C747C1}" destId="{87FC8A7C-13BB-458C-B1A8-18D87ECE03CA}" srcOrd="0" destOrd="0" parTransId="{4C84521D-371F-4AB0-89AB-BB65D99FBDF8}" sibTransId="{E19584FF-D56C-48A8-BDE8-F620B9A46BA1}"/>
    <dgm:cxn modelId="{D4FD59C9-8FDB-49BB-B038-F0711B34012B}" type="presOf" srcId="{F65819BE-F665-4FE6-8ADD-A18C133C306E}" destId="{F4927C5E-19D0-48BC-AA53-C77C237275B1}" srcOrd="0" destOrd="0" presId="urn:microsoft.com/office/officeart/2005/8/layout/vList6"/>
    <dgm:cxn modelId="{1C1B6EA3-27ED-44C9-BE57-66EBB570B3B6}" srcId="{DE1164B3-F580-4CB4-B939-DC2777BD2781}" destId="{BB363C42-58FD-4297-8910-9CCC16A80F74}" srcOrd="3" destOrd="0" parTransId="{92109989-7DD8-4956-A6E1-20E9F8DF60E7}" sibTransId="{96D708B1-91A8-4229-9717-964545BF7653}"/>
    <dgm:cxn modelId="{758855BA-0D53-43C0-8506-83073A7B6103}" srcId="{DE1164B3-F580-4CB4-B939-DC2777BD2781}" destId="{15D240CA-5CF0-4C18-8D8E-DF3357486F53}" srcOrd="2" destOrd="0" parTransId="{21CF93E0-D2AC-4176-A075-9EB27C69B908}" sibTransId="{95D04717-7796-4C96-A9F0-D614C1CF001C}"/>
    <dgm:cxn modelId="{51FAB00F-C202-473F-9F70-FAFE26C232A6}" srcId="{DE1164B3-F580-4CB4-B939-DC2777BD2781}" destId="{F65819BE-F665-4FE6-8ADD-A18C133C306E}" srcOrd="0" destOrd="0" parTransId="{3D063E3C-D7C1-4884-91E0-4DBE01E012D0}" sibTransId="{A4511EC7-C221-4014-89CA-9EAEFC8C089B}"/>
    <dgm:cxn modelId="{CCDECFFB-349C-4D3B-9A51-0A805A5B6F1E}" srcId="{DE1164B3-F580-4CB4-B939-DC2777BD2781}" destId="{1DF0B0EA-E92E-4321-BBA7-8BCDF1C747C1}" srcOrd="1" destOrd="0" parTransId="{F6DB37E6-EF60-4B27-ADC6-7024F12B4C3B}" sibTransId="{F587F6FD-0DFD-4866-AF20-A04785ECAA5E}"/>
    <dgm:cxn modelId="{916AC09B-58CE-4764-B19C-B90EEE3A1684}" type="presOf" srcId="{87FC8A7C-13BB-458C-B1A8-18D87ECE03CA}" destId="{D983105F-923D-4D21-A375-7946AAE6AC24}" srcOrd="0" destOrd="0" presId="urn:microsoft.com/office/officeart/2005/8/layout/vList6"/>
    <dgm:cxn modelId="{B0DB6091-8315-4AA9-8EC7-910E33A3ACFB}" srcId="{F65819BE-F665-4FE6-8ADD-A18C133C306E}" destId="{4A866BDD-4DD8-4DEB-9E7C-7F1BF3955290}" srcOrd="0" destOrd="0" parTransId="{F0BA5989-6FF6-4B6B-B7F9-99B77C931347}" sibTransId="{AF6A23D2-6F5D-46F7-98BB-28121327BAD9}"/>
    <dgm:cxn modelId="{94DCF732-27A0-43BE-91F3-C540D1AA4D9D}" type="presOf" srcId="{DE1164B3-F580-4CB4-B939-DC2777BD2781}" destId="{682CBE73-58A5-4EAD-83BE-D4403288DC20}" srcOrd="0" destOrd="0" presId="urn:microsoft.com/office/officeart/2005/8/layout/vList6"/>
    <dgm:cxn modelId="{4B16FDFD-ED6C-4FF1-B43C-D83B953A14DD}" srcId="{BB363C42-58FD-4297-8910-9CCC16A80F74}" destId="{4760656D-A330-4B71-BEA2-202A366B7E8A}" srcOrd="0" destOrd="0" parTransId="{FEF177FA-572F-4BF8-A164-ADD1A4BF8EC8}" sibTransId="{F39FC63A-FC81-4774-A1EB-23AEF7B62F0C}"/>
    <dgm:cxn modelId="{0B21FC40-675B-48FE-8AA5-D00AA2263E5E}" type="presOf" srcId="{1DF0B0EA-E92E-4321-BBA7-8BCDF1C747C1}" destId="{11DC2184-07FC-454D-934E-D04E199CB209}" srcOrd="0" destOrd="0" presId="urn:microsoft.com/office/officeart/2005/8/layout/vList6"/>
    <dgm:cxn modelId="{B84001E9-FB81-45A9-9FDB-5957CBFFD601}" type="presParOf" srcId="{682CBE73-58A5-4EAD-83BE-D4403288DC20}" destId="{89C8DACF-A0F1-465F-99E6-4701DD3147A2}" srcOrd="0" destOrd="0" presId="urn:microsoft.com/office/officeart/2005/8/layout/vList6"/>
    <dgm:cxn modelId="{165278D9-A846-4822-8002-7F246ECAD6EB}" type="presParOf" srcId="{89C8DACF-A0F1-465F-99E6-4701DD3147A2}" destId="{F4927C5E-19D0-48BC-AA53-C77C237275B1}" srcOrd="0" destOrd="0" presId="urn:microsoft.com/office/officeart/2005/8/layout/vList6"/>
    <dgm:cxn modelId="{FB2A32CA-2FE0-47CC-921D-03823C4F33C1}" type="presParOf" srcId="{89C8DACF-A0F1-465F-99E6-4701DD3147A2}" destId="{061721C1-EC8B-4A2C-A0E3-0E0DDC043170}" srcOrd="1" destOrd="0" presId="urn:microsoft.com/office/officeart/2005/8/layout/vList6"/>
    <dgm:cxn modelId="{32A72A92-681C-4774-AF7A-E8EFADC7C3A3}" type="presParOf" srcId="{682CBE73-58A5-4EAD-83BE-D4403288DC20}" destId="{90CA2BA2-9ABC-410C-9D9F-5A6649C6D24E}" srcOrd="1" destOrd="0" presId="urn:microsoft.com/office/officeart/2005/8/layout/vList6"/>
    <dgm:cxn modelId="{6369E82B-2F05-4A9C-87EF-E316062FD0D6}" type="presParOf" srcId="{682CBE73-58A5-4EAD-83BE-D4403288DC20}" destId="{4264BEE2-31FF-4F27-98B5-17B18EAC1054}" srcOrd="2" destOrd="0" presId="urn:microsoft.com/office/officeart/2005/8/layout/vList6"/>
    <dgm:cxn modelId="{A23004A0-5F9C-4F4F-BE32-BCC567DB29FF}" type="presParOf" srcId="{4264BEE2-31FF-4F27-98B5-17B18EAC1054}" destId="{11DC2184-07FC-454D-934E-D04E199CB209}" srcOrd="0" destOrd="0" presId="urn:microsoft.com/office/officeart/2005/8/layout/vList6"/>
    <dgm:cxn modelId="{040886D6-4FF4-4CDB-A342-8CC83E5037C1}" type="presParOf" srcId="{4264BEE2-31FF-4F27-98B5-17B18EAC1054}" destId="{D983105F-923D-4D21-A375-7946AAE6AC24}" srcOrd="1" destOrd="0" presId="urn:microsoft.com/office/officeart/2005/8/layout/vList6"/>
    <dgm:cxn modelId="{C3A2906D-CEF5-44BD-81A5-ECA6B7B09900}" type="presParOf" srcId="{682CBE73-58A5-4EAD-83BE-D4403288DC20}" destId="{779E5720-B64F-4635-9B4A-7A91FE6F7492}" srcOrd="3" destOrd="0" presId="urn:microsoft.com/office/officeart/2005/8/layout/vList6"/>
    <dgm:cxn modelId="{CAFB8BF8-8020-4F0B-B364-EA2F15550FAB}" type="presParOf" srcId="{682CBE73-58A5-4EAD-83BE-D4403288DC20}" destId="{74545B03-0472-449A-9707-82C15CCA7F64}" srcOrd="4" destOrd="0" presId="urn:microsoft.com/office/officeart/2005/8/layout/vList6"/>
    <dgm:cxn modelId="{EB6241B7-1028-416D-BD40-71CE16C0A7B3}" type="presParOf" srcId="{74545B03-0472-449A-9707-82C15CCA7F64}" destId="{02EB11EE-1B44-4C9C-A71E-213C6B09D7F2}" srcOrd="0" destOrd="0" presId="urn:microsoft.com/office/officeart/2005/8/layout/vList6"/>
    <dgm:cxn modelId="{77C7AF74-F090-4ADD-8EBB-C33C5AA62393}" type="presParOf" srcId="{74545B03-0472-449A-9707-82C15CCA7F64}" destId="{279ED038-067E-46AC-BDFF-ECE0F2C1BDA8}" srcOrd="1" destOrd="0" presId="urn:microsoft.com/office/officeart/2005/8/layout/vList6"/>
    <dgm:cxn modelId="{EE579F32-3A0C-47ED-BA79-6D3216CC1193}" type="presParOf" srcId="{682CBE73-58A5-4EAD-83BE-D4403288DC20}" destId="{8D817913-0C60-4B49-87BC-F4B62BF7ED1A}" srcOrd="5" destOrd="0" presId="urn:microsoft.com/office/officeart/2005/8/layout/vList6"/>
    <dgm:cxn modelId="{87D467B3-74A4-44B1-800F-1D7D47779257}" type="presParOf" srcId="{682CBE73-58A5-4EAD-83BE-D4403288DC20}" destId="{04CDE9ED-7360-450A-9F43-9ED3EE3E675E}" srcOrd="6" destOrd="0" presId="urn:microsoft.com/office/officeart/2005/8/layout/vList6"/>
    <dgm:cxn modelId="{BC60939F-2EB5-4731-979C-BF68D53A9D78}" type="presParOf" srcId="{04CDE9ED-7360-450A-9F43-9ED3EE3E675E}" destId="{979E16D4-792A-488A-91B5-65CCB05B84E8}" srcOrd="0" destOrd="0" presId="urn:microsoft.com/office/officeart/2005/8/layout/vList6"/>
    <dgm:cxn modelId="{75466DC1-9211-4D67-AC6F-8A66E9BBB820}" type="presParOf" srcId="{04CDE9ED-7360-450A-9F43-9ED3EE3E675E}" destId="{66A9FAFC-3CB3-40FD-9109-3C0A180ECA08}"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7468149-F4B6-4C15-A679-9038E598D1B3}" type="datetimeFigureOut">
              <a:rPr lang="en-US"/>
              <a:pPr>
                <a:defRPr/>
              </a:pPr>
              <a:t>2/26/2011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4A6CC38-36F9-4F23-86D8-6A9D7B902A2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FF8066A-9268-4B22-8705-2D447470D730}" type="datetimeFigureOut">
              <a:rPr lang="en-US"/>
              <a:pPr>
                <a:defRPr/>
              </a:pPr>
              <a:t>2/26/2011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904ED59-2519-46FE-91C5-882DBCD6635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AED’s primary technical partner in PREVENT  is the Global Viral Forecasting Initiative, Incorporated (</a:t>
            </a:r>
            <a:r>
              <a:rPr lang="en-US" sz="1200" kern="1200" dirty="0" err="1" smtClean="0">
                <a:solidFill>
                  <a:schemeClr val="tx1"/>
                </a:solidFill>
                <a:latin typeface="+mn-lt"/>
                <a:ea typeface="+mn-ea"/>
                <a:cs typeface="+mn-cs"/>
              </a:rPr>
              <a:t>GVFInc</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 governments, and l</a:t>
            </a:r>
            <a:r>
              <a:rPr lang="en-US" sz="1200" kern="1200" dirty="0" smtClean="0">
                <a:solidFill>
                  <a:schemeClr val="tx1"/>
                </a:solidFill>
                <a:latin typeface="+mn-lt"/>
                <a:ea typeface="+mn-ea"/>
                <a:cs typeface="+mn-cs"/>
              </a:rPr>
              <a:t>ocal partners will be added as programs are developed.  </a:t>
            </a:r>
          </a:p>
          <a:p>
            <a:pPr eaLnBrk="1" hangingPunct="1"/>
            <a:endParaRPr lang="th-TH" dirty="0" smtClean="0">
              <a:latin typeface="Times" pitchFamily="18" charset="0"/>
            </a:endParaRPr>
          </a:p>
        </p:txBody>
      </p:sp>
      <p:sp>
        <p:nvSpPr>
          <p:cNvPr id="26628" name="Slide Number Placeholder 3"/>
          <p:cNvSpPr>
            <a:spLocks noGrp="1"/>
          </p:cNvSpPr>
          <p:nvPr>
            <p:ph type="sldNum" sz="quarter" idx="5"/>
          </p:nvPr>
        </p:nvSpPr>
        <p:spPr>
          <a:noFill/>
        </p:spPr>
        <p:txBody>
          <a:bodyPr/>
          <a:lstStyle/>
          <a:p>
            <a:fld id="{24C2CB66-11FD-4C64-B156-363CD3BCA139}" type="slidenum">
              <a:rPr lang="en-US" smtClean="0">
                <a:latin typeface="Times" pitchFamily="18" charset="0"/>
              </a:rPr>
              <a:pPr/>
              <a:t>1</a:t>
            </a:fld>
            <a:endParaRPr lang="en-US" smtClean="0">
              <a:latin typeface="Times"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smtClean="0">
              <a:latin typeface="Times" pitchFamily="18" charset="0"/>
            </a:endParaRPr>
          </a:p>
          <a:p>
            <a:endParaRPr lang="en-US" smtClean="0">
              <a:latin typeface="Times" pitchFamily="18" charset="0"/>
            </a:endParaRPr>
          </a:p>
        </p:txBody>
      </p:sp>
      <p:sp>
        <p:nvSpPr>
          <p:cNvPr id="31748" name="Slide Number Placeholder 3"/>
          <p:cNvSpPr>
            <a:spLocks noGrp="1"/>
          </p:cNvSpPr>
          <p:nvPr>
            <p:ph type="sldNum" sz="quarter" idx="5"/>
          </p:nvPr>
        </p:nvSpPr>
        <p:spPr>
          <a:noFill/>
        </p:spPr>
        <p:txBody>
          <a:bodyPr/>
          <a:lstStyle/>
          <a:p>
            <a:fld id="{EE37062D-82F4-4155-A47F-DFC8480DE95F}" type="slidenum">
              <a:rPr lang="en-US" smtClean="0">
                <a:latin typeface="Times" pitchFamily="18" charset="0"/>
              </a:rPr>
              <a:pPr/>
              <a:t>10</a:t>
            </a:fld>
            <a:endParaRPr lang="en-US" smtClean="0">
              <a:latin typeface="Times"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smtClean="0">
              <a:latin typeface="Times" pitchFamily="18" charset="0"/>
            </a:endParaRPr>
          </a:p>
        </p:txBody>
      </p:sp>
      <p:sp>
        <p:nvSpPr>
          <p:cNvPr id="32772" name="Slide Number Placeholder 3"/>
          <p:cNvSpPr>
            <a:spLocks noGrp="1"/>
          </p:cNvSpPr>
          <p:nvPr>
            <p:ph type="sldNum" sz="quarter" idx="5"/>
          </p:nvPr>
        </p:nvSpPr>
        <p:spPr>
          <a:noFill/>
        </p:spPr>
        <p:txBody>
          <a:bodyPr/>
          <a:lstStyle/>
          <a:p>
            <a:fld id="{1E095373-7DD9-438C-989E-CB363C3E13C4}" type="slidenum">
              <a:rPr lang="en-US" smtClean="0">
                <a:latin typeface="Times" pitchFamily="18" charset="0"/>
              </a:rPr>
              <a:pPr/>
              <a:t>11</a:t>
            </a:fld>
            <a:endParaRPr lang="en-US" smtClean="0">
              <a:latin typeface="Times"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dirty="0" smtClean="0">
                <a:latin typeface="Times" pitchFamily="18" charset="0"/>
              </a:rPr>
              <a:t>PREVENT will build on the strong previous collaboration between AED and NEIDCO (National Emerging Infectious Diseases Coordinating Office) and concerned line ministries  to ensure that PREVENT activities are consistent with goals of the Government of Lao PDR.</a:t>
            </a:r>
          </a:p>
          <a:p>
            <a:endParaRPr lang="en-US" dirty="0" smtClean="0">
              <a:latin typeface="Times" pitchFamily="18" charset="0"/>
            </a:endParaRPr>
          </a:p>
          <a:p>
            <a:r>
              <a:rPr lang="en-US" dirty="0" smtClean="0">
                <a:latin typeface="Times" pitchFamily="18" charset="0"/>
              </a:rPr>
              <a:t>However,  PREVENT</a:t>
            </a:r>
            <a:r>
              <a:rPr lang="en-US" baseline="0" dirty="0" smtClean="0">
                <a:latin typeface="Times" pitchFamily="18" charset="0"/>
              </a:rPr>
              <a:t>  will expand to touch base with </a:t>
            </a:r>
            <a:endParaRPr lang="en-US" dirty="0" smtClean="0">
              <a:latin typeface="Times" pitchFamily="18" charset="0"/>
            </a:endParaRPr>
          </a:p>
          <a:p>
            <a:pPr marL="398463" indent="-398463">
              <a:buSzPct val="100000"/>
              <a:buFont typeface="Arial" pitchFamily="34" charset="0"/>
              <a:buChar char="•"/>
              <a:defRPr/>
            </a:pPr>
            <a:r>
              <a:rPr lang="en-US" kern="0" dirty="0" smtClean="0">
                <a:latin typeface="Calibri" pitchFamily="34" charset="0"/>
                <a:cs typeface="Arial" pitchFamily="34" charset="0"/>
                <a:sym typeface="Arial" pitchFamily="34" charset="0"/>
              </a:rPr>
              <a:t>Trade/Commerce </a:t>
            </a:r>
          </a:p>
          <a:p>
            <a:pPr marL="398463" indent="-398463">
              <a:spcBef>
                <a:spcPts val="600"/>
              </a:spcBef>
              <a:buSzPct val="100000"/>
              <a:buFont typeface="Arial" pitchFamily="34" charset="0"/>
              <a:buChar char="•"/>
              <a:defRPr/>
            </a:pPr>
            <a:r>
              <a:rPr lang="en-US" kern="0" dirty="0" smtClean="0">
                <a:latin typeface="Calibri" pitchFamily="34" charset="0"/>
                <a:cs typeface="Arial" pitchFamily="34" charset="0"/>
                <a:sym typeface="Arial" pitchFamily="34" charset="0"/>
              </a:rPr>
              <a:t>Big Industry /Small Industry</a:t>
            </a:r>
            <a:endParaRPr lang="en-US" kern="0" dirty="0" smtClean="0">
              <a:latin typeface="Calibri" pitchFamily="34" charset="0"/>
              <a:sym typeface="Arial" pitchFamily="34" charset="0"/>
            </a:endParaRPr>
          </a:p>
          <a:p>
            <a:pPr marL="398463" indent="-398463">
              <a:buSzPct val="100000"/>
              <a:buFont typeface="Arial" pitchFamily="34" charset="0"/>
              <a:buChar char="•"/>
              <a:defRPr/>
            </a:pPr>
            <a:r>
              <a:rPr lang="en-US" kern="0" dirty="0" smtClean="0">
                <a:latin typeface="Calibri" pitchFamily="34" charset="0"/>
                <a:cs typeface="Arial" pitchFamily="34" charset="0"/>
                <a:sym typeface="Arial" pitchFamily="34" charset="0"/>
              </a:rPr>
              <a:t>Transport  </a:t>
            </a:r>
          </a:p>
          <a:p>
            <a:pPr marL="398463" indent="-398463">
              <a:buSzPct val="100000"/>
              <a:buFont typeface="Arial" pitchFamily="34" charset="0"/>
              <a:buChar char="•"/>
              <a:defRPr/>
            </a:pPr>
            <a:r>
              <a:rPr lang="en-US" kern="0" dirty="0" smtClean="0">
                <a:latin typeface="Calibri" pitchFamily="34" charset="0"/>
                <a:cs typeface="Arial" pitchFamily="34" charset="0"/>
                <a:sym typeface="Arial" pitchFamily="34" charset="0"/>
              </a:rPr>
              <a:t>Wildlife</a:t>
            </a:r>
            <a:endParaRPr lang="en-US" kern="0" dirty="0" smtClean="0">
              <a:latin typeface="Calibri" pitchFamily="34" charset="0"/>
              <a:sym typeface="Arial" pitchFamily="34" charset="0"/>
            </a:endParaRPr>
          </a:p>
          <a:p>
            <a:pPr marL="398463" indent="-398463">
              <a:spcBef>
                <a:spcPts val="600"/>
              </a:spcBef>
              <a:buSzPct val="100000"/>
              <a:buFont typeface="Arial" pitchFamily="34" charset="0"/>
              <a:buChar char="•"/>
              <a:defRPr/>
            </a:pPr>
            <a:r>
              <a:rPr lang="en-US" kern="0" dirty="0" smtClean="0">
                <a:latin typeface="Calibri" pitchFamily="34" charset="0"/>
                <a:cs typeface="Arial" pitchFamily="34" charset="0"/>
                <a:sym typeface="Arial" pitchFamily="34" charset="0"/>
              </a:rPr>
              <a:t>Civil society,  associations, groups</a:t>
            </a:r>
            <a:endParaRPr lang="en-US" kern="0" dirty="0" smtClean="0">
              <a:latin typeface="Calibri" pitchFamily="34" charset="0"/>
              <a:sym typeface="Arial" pitchFamily="34" charset="0"/>
            </a:endParaRPr>
          </a:p>
          <a:p>
            <a:r>
              <a:rPr lang="en-US" b="1" dirty="0" smtClean="0">
                <a:latin typeface="Times" pitchFamily="18" charset="0"/>
              </a:rPr>
              <a:t> </a:t>
            </a:r>
            <a:endParaRPr lang="en-US" dirty="0" smtClean="0">
              <a:latin typeface="Times" pitchFamily="18" charset="0"/>
            </a:endParaRPr>
          </a:p>
        </p:txBody>
      </p:sp>
      <p:sp>
        <p:nvSpPr>
          <p:cNvPr id="34820" name="Slide Number Placeholder 3"/>
          <p:cNvSpPr>
            <a:spLocks noGrp="1"/>
          </p:cNvSpPr>
          <p:nvPr>
            <p:ph type="sldNum" sz="quarter" idx="5"/>
          </p:nvPr>
        </p:nvSpPr>
        <p:spPr>
          <a:noFill/>
        </p:spPr>
        <p:txBody>
          <a:bodyPr/>
          <a:lstStyle/>
          <a:p>
            <a:fld id="{D6CD06DD-A74C-4EB5-B877-1655C3C33D2D}" type="slidenum">
              <a:rPr lang="en-US" smtClean="0">
                <a:latin typeface="Times" pitchFamily="18" charset="0"/>
              </a:rPr>
              <a:pPr/>
              <a:t>13</a:t>
            </a:fld>
            <a:endParaRPr lang="en-US" smtClean="0">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dirty="0" smtClean="0">
                <a:latin typeface="Times" pitchFamily="18" charset="0"/>
              </a:rPr>
              <a:t>Continue working with </a:t>
            </a:r>
            <a:r>
              <a:rPr lang="en-US" baseline="0" dirty="0" smtClean="0">
                <a:latin typeface="Times" pitchFamily="18" charset="0"/>
              </a:rPr>
              <a:t> health care workers, veterinarians and community leaders</a:t>
            </a:r>
            <a:endParaRPr lang="en-US" dirty="0" smtClean="0">
              <a:latin typeface="Times" pitchFamily="18" charset="0"/>
            </a:endParaRPr>
          </a:p>
        </p:txBody>
      </p:sp>
      <p:sp>
        <p:nvSpPr>
          <p:cNvPr id="35844" name="Slide Number Placeholder 3"/>
          <p:cNvSpPr>
            <a:spLocks noGrp="1"/>
          </p:cNvSpPr>
          <p:nvPr>
            <p:ph type="sldNum" sz="quarter" idx="5"/>
          </p:nvPr>
        </p:nvSpPr>
        <p:spPr>
          <a:noFill/>
        </p:spPr>
        <p:txBody>
          <a:bodyPr/>
          <a:lstStyle/>
          <a:p>
            <a:fld id="{158CA335-5646-420B-BA6E-B8A9752DBBFF}" type="slidenum">
              <a:rPr lang="en-US" smtClean="0">
                <a:latin typeface="Times" pitchFamily="18" charset="0"/>
              </a:rPr>
              <a:pPr/>
              <a:t>14</a:t>
            </a:fld>
            <a:endParaRPr lang="en-US" smtClean="0">
              <a:latin typeface="Times"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dirty="0" smtClean="0">
                <a:latin typeface="Times" pitchFamily="18" charset="0"/>
              </a:rPr>
              <a:t>Continue</a:t>
            </a:r>
            <a:r>
              <a:rPr lang="en-US" baseline="0" dirty="0" smtClean="0">
                <a:latin typeface="Times" pitchFamily="18" charset="0"/>
              </a:rPr>
              <a:t> to seize the opportunity to work with the </a:t>
            </a:r>
            <a:r>
              <a:rPr lang="en-US" dirty="0" smtClean="0">
                <a:latin typeface="Times" pitchFamily="18" charset="0"/>
              </a:rPr>
              <a:t> community to effectively conduct their own risk assessment, communicate and negotiate with each other, analyze disease threats, their own resources and develop local solutions that were often more effective and more feasible than the solutions proposed by the experts</a:t>
            </a:r>
          </a:p>
        </p:txBody>
      </p:sp>
      <p:sp>
        <p:nvSpPr>
          <p:cNvPr id="36868" name="Slide Number Placeholder 3"/>
          <p:cNvSpPr>
            <a:spLocks noGrp="1"/>
          </p:cNvSpPr>
          <p:nvPr>
            <p:ph type="sldNum" sz="quarter" idx="5"/>
          </p:nvPr>
        </p:nvSpPr>
        <p:spPr>
          <a:noFill/>
        </p:spPr>
        <p:txBody>
          <a:bodyPr/>
          <a:lstStyle/>
          <a:p>
            <a:fld id="{42CD039C-D023-4364-B120-FD48C779EF86}" type="slidenum">
              <a:rPr lang="en-US" smtClean="0">
                <a:latin typeface="Times" pitchFamily="18" charset="0"/>
              </a:rPr>
              <a:pPr/>
              <a:t>15</a:t>
            </a:fld>
            <a:endParaRPr lang="en-US" smtClean="0">
              <a:latin typeface="Times"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spcBef>
                <a:spcPct val="0"/>
              </a:spcBef>
            </a:pPr>
            <a:r>
              <a:rPr lang="en-US" dirty="0" smtClean="0">
                <a:latin typeface="Times" pitchFamily="18" charset="0"/>
              </a:rPr>
              <a:t>PREVENT</a:t>
            </a:r>
            <a:r>
              <a:rPr lang="en-US" baseline="0" dirty="0" smtClean="0">
                <a:latin typeface="Times" pitchFamily="18" charset="0"/>
              </a:rPr>
              <a:t>  will consider cultural differences, language and ethnicity. </a:t>
            </a:r>
            <a:endParaRPr lang="en-US" dirty="0" smtClean="0">
              <a:latin typeface="Times" pitchFamily="18" charset="0"/>
            </a:endParaRPr>
          </a:p>
          <a:p>
            <a:pPr eaLnBrk="1" hangingPunct="1">
              <a:spcBef>
                <a:spcPct val="0"/>
              </a:spcBef>
            </a:pPr>
            <a:endParaRPr lang="en-US" dirty="0" smtClean="0">
              <a:latin typeface="Times" pitchFamily="18" charset="0"/>
            </a:endParaRPr>
          </a:p>
          <a:p>
            <a:pPr eaLnBrk="1" hangingPunct="1">
              <a:spcBef>
                <a:spcPct val="0"/>
              </a:spcBef>
            </a:pPr>
            <a:endParaRPr lang="en-US" dirty="0" smtClean="0">
              <a:latin typeface="Times" pitchFamily="18" charset="0"/>
            </a:endParaRPr>
          </a:p>
          <a:p>
            <a:pPr eaLnBrk="1" hangingPunct="1">
              <a:spcBef>
                <a:spcPct val="0"/>
              </a:spcBef>
            </a:pPr>
            <a:r>
              <a:rPr lang="en-US" dirty="0" smtClean="0">
                <a:latin typeface="Times" pitchFamily="18" charset="0"/>
              </a:rPr>
              <a:t> </a:t>
            </a:r>
          </a:p>
        </p:txBody>
      </p:sp>
      <p:sp>
        <p:nvSpPr>
          <p:cNvPr id="37892" name="Slide Number Placeholder 3"/>
          <p:cNvSpPr>
            <a:spLocks noGrp="1"/>
          </p:cNvSpPr>
          <p:nvPr>
            <p:ph type="sldNum" sz="quarter" idx="5"/>
          </p:nvPr>
        </p:nvSpPr>
        <p:spPr>
          <a:noFill/>
        </p:spPr>
        <p:txBody>
          <a:bodyPr/>
          <a:lstStyle/>
          <a:p>
            <a:fld id="{D66929FC-5C21-4C25-9109-C52D434B557E}" type="slidenum">
              <a:rPr lang="en-US" smtClean="0">
                <a:latin typeface="Times" pitchFamily="18" charset="0"/>
              </a:rPr>
              <a:pPr/>
              <a:t>16</a:t>
            </a:fld>
            <a:endParaRPr lang="en-US" smtClean="0">
              <a:latin typeface="Times"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lvl="3"/>
            <a:r>
              <a:rPr lang="en-US" dirty="0" smtClean="0">
                <a:latin typeface="Times" pitchFamily="18" charset="0"/>
              </a:rPr>
              <a:t>Collecting information about the entire wild animal hunting-trade-consumption system within Lao PDR.  The project would carry out studies of markets, restaurants and consumer demand for wild animal meat.  Because bats are consumed in Lao PDR and they have been shown to harbor EPT viruses, the project proposes concentrating on markets in areas where bats are consumed in order to understand whether it might be possible to shift consumption to an animal that poses less risk, or develop and implement safer hunting/slaughtering/preparation practices for this meat source.  </a:t>
            </a:r>
          </a:p>
          <a:p>
            <a:pPr lvl="3"/>
            <a:endParaRPr lang="en-US" dirty="0" smtClean="0">
              <a:latin typeface="Times" pitchFamily="18" charset="0"/>
            </a:endParaRPr>
          </a:p>
          <a:p>
            <a:pPr lvl="3"/>
            <a:r>
              <a:rPr lang="en-US" dirty="0" smtClean="0">
                <a:latin typeface="Times" pitchFamily="18" charset="0"/>
              </a:rPr>
              <a:t>Exploring possibilities for interventions to reduce negative effects of extractive industry (hydropower, logging, and mining) on human-wildlife contact rates. A first step might be quantifying human-wildlife contact rates in areas near extractive industry sites. This is an important focus area, as Laos is undergoing a boom in extractive industries.</a:t>
            </a:r>
          </a:p>
          <a:p>
            <a:pPr lvl="3"/>
            <a:endParaRPr lang="en-US" dirty="0" smtClean="0">
              <a:latin typeface="Times" pitchFamily="18" charset="0"/>
            </a:endParaRPr>
          </a:p>
          <a:p>
            <a:r>
              <a:rPr lang="en-US" dirty="0" smtClean="0">
                <a:latin typeface="Times" pitchFamily="18" charset="0"/>
              </a:rPr>
              <a:t> </a:t>
            </a:r>
          </a:p>
        </p:txBody>
      </p:sp>
      <p:sp>
        <p:nvSpPr>
          <p:cNvPr id="38916" name="Slide Number Placeholder 3"/>
          <p:cNvSpPr>
            <a:spLocks noGrp="1"/>
          </p:cNvSpPr>
          <p:nvPr>
            <p:ph type="sldNum" sz="quarter" idx="5"/>
          </p:nvPr>
        </p:nvSpPr>
        <p:spPr>
          <a:noFill/>
        </p:spPr>
        <p:txBody>
          <a:bodyPr/>
          <a:lstStyle/>
          <a:p>
            <a:fld id="{04691060-117B-4125-B7AD-342F5412E82D}" type="slidenum">
              <a:rPr lang="en-US" smtClean="0">
                <a:latin typeface="Times" pitchFamily="18" charset="0"/>
              </a:rPr>
              <a:pPr/>
              <a:t>19</a:t>
            </a:fld>
            <a:endParaRPr lang="en-US" smtClean="0">
              <a:latin typeface="Times"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latin typeface="Times" pitchFamily="18" charset="0"/>
            </a:endParaRPr>
          </a:p>
        </p:txBody>
      </p:sp>
      <p:sp>
        <p:nvSpPr>
          <p:cNvPr id="39940" name="Slide Number Placeholder 3"/>
          <p:cNvSpPr>
            <a:spLocks noGrp="1"/>
          </p:cNvSpPr>
          <p:nvPr>
            <p:ph type="sldNum" sz="quarter" idx="5"/>
          </p:nvPr>
        </p:nvSpPr>
        <p:spPr>
          <a:noFill/>
        </p:spPr>
        <p:txBody>
          <a:bodyPr/>
          <a:lstStyle/>
          <a:p>
            <a:fld id="{D1191163-6A47-4BDA-BAB2-5EBD86F9FA47}" type="slidenum">
              <a:rPr lang="en-US" smtClean="0">
                <a:latin typeface="Times" pitchFamily="18" charset="0"/>
              </a:rPr>
              <a:pPr/>
              <a:t>20</a:t>
            </a:fld>
            <a:endParaRPr lang="en-US" smtClean="0">
              <a:latin typeface="Times"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dirty="0" smtClean="0">
                <a:latin typeface="Times" pitchFamily="18" charset="0"/>
              </a:rPr>
              <a:t>To date, PREVENT has made a brief introductory visit to Lao PDR and initiated discussions with Wildlife Conservation Society (WCS, a partner in PREDICT).  We anticipate that WCS will be a main PREVENT partner , NEIDCO and NAFRI (National Agriculture and Forestry Research Institute) and WCS as well as additional potential partners and stakeholders such as National University and FAO.  </a:t>
            </a:r>
          </a:p>
          <a:p>
            <a:endParaRPr lang="en-US" dirty="0" smtClean="0">
              <a:latin typeface="Times" pitchFamily="18" charset="0"/>
            </a:endParaRPr>
          </a:p>
        </p:txBody>
      </p:sp>
      <p:sp>
        <p:nvSpPr>
          <p:cNvPr id="40964" name="Slide Number Placeholder 3"/>
          <p:cNvSpPr>
            <a:spLocks noGrp="1"/>
          </p:cNvSpPr>
          <p:nvPr>
            <p:ph type="sldNum" sz="quarter" idx="5"/>
          </p:nvPr>
        </p:nvSpPr>
        <p:spPr>
          <a:noFill/>
        </p:spPr>
        <p:txBody>
          <a:bodyPr/>
          <a:lstStyle/>
          <a:p>
            <a:fld id="{10318654-3DBE-49F5-BF22-F7F81BBD6705}" type="slidenum">
              <a:rPr lang="en-US" smtClean="0">
                <a:latin typeface="Times" pitchFamily="18" charset="0"/>
              </a:rPr>
              <a:pPr/>
              <a:t>21</a:t>
            </a:fld>
            <a:endParaRPr lang="en-US"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sz="1200" kern="1200" dirty="0" smtClean="0">
                <a:solidFill>
                  <a:schemeClr val="tx1"/>
                </a:solidFill>
                <a:latin typeface="+mn-lt"/>
                <a:ea typeface="+mn-ea"/>
                <a:cs typeface="+mn-cs"/>
              </a:rPr>
              <a:t>PREVENT project has the goal of preventing the emergence and spread of </a:t>
            </a:r>
            <a:r>
              <a:rPr lang="en-US" sz="1200" kern="1200" dirty="0" err="1" smtClean="0">
                <a:solidFill>
                  <a:schemeClr val="tx1"/>
                </a:solidFill>
                <a:latin typeface="+mn-lt"/>
                <a:ea typeface="+mn-ea"/>
                <a:cs typeface="+mn-cs"/>
              </a:rPr>
              <a:t>zoonotic</a:t>
            </a:r>
            <a:r>
              <a:rPr lang="en-US" sz="1200" kern="1200" dirty="0" smtClean="0">
                <a:solidFill>
                  <a:schemeClr val="tx1"/>
                </a:solidFill>
                <a:latin typeface="+mn-lt"/>
                <a:ea typeface="+mn-ea"/>
                <a:cs typeface="+mn-cs"/>
              </a:rPr>
              <a:t> diseases, building on USAID’s H5N1 avian influenza efforts.  PREVENT’s ultimate aim is to develop interventions that reduce transmission of EPT viruses from animals to humans.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Recognizing</a:t>
            </a:r>
            <a:r>
              <a:rPr lang="en-US" sz="1200" kern="1200" baseline="0" dirty="0" smtClean="0">
                <a:solidFill>
                  <a:schemeClr val="tx1"/>
                </a:solidFill>
                <a:latin typeface="+mn-lt"/>
                <a:ea typeface="+mn-ea"/>
                <a:cs typeface="+mn-cs"/>
              </a:rPr>
              <a:t> that</a:t>
            </a:r>
            <a:r>
              <a:rPr lang="en-US" sz="120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behaviors</a:t>
            </a:r>
            <a:r>
              <a:rPr lang="en-US" sz="1200" kern="1200" dirty="0" smtClean="0">
                <a:solidFill>
                  <a:schemeClr val="tx1"/>
                </a:solidFill>
                <a:latin typeface="+mn-lt"/>
                <a:ea typeface="+mn-ea"/>
                <a:cs typeface="+mn-cs"/>
              </a:rPr>
              <a:t> are at the center of human </a:t>
            </a:r>
            <a:r>
              <a:rPr lang="en-US" sz="1200" kern="1200" baseline="0" dirty="0" smtClean="0">
                <a:solidFill>
                  <a:schemeClr val="tx1"/>
                </a:solidFill>
                <a:latin typeface="+mn-lt"/>
                <a:ea typeface="+mn-ea"/>
                <a:cs typeface="+mn-cs"/>
              </a:rPr>
              <a:t>d</a:t>
            </a:r>
            <a:r>
              <a:rPr lang="en-US" sz="1200" kern="1200" dirty="0" smtClean="0">
                <a:solidFill>
                  <a:schemeClr val="tx1"/>
                </a:solidFill>
                <a:latin typeface="+mn-lt"/>
                <a:ea typeface="+mn-ea"/>
                <a:cs typeface="+mn-cs"/>
              </a:rPr>
              <a:t>ynamics, PREVENT applies a </a:t>
            </a:r>
            <a:r>
              <a:rPr lang="en-US" sz="1200" b="1" kern="1200" dirty="0" smtClean="0">
                <a:solidFill>
                  <a:schemeClr val="tx1"/>
                </a:solidFill>
                <a:latin typeface="+mn-lt"/>
                <a:ea typeface="+mn-ea"/>
                <a:cs typeface="+mn-cs"/>
              </a:rPr>
              <a:t>social and behavior change communication </a:t>
            </a:r>
            <a:r>
              <a:rPr lang="en-US" sz="1200" kern="1200" dirty="0" smtClean="0">
                <a:solidFill>
                  <a:schemeClr val="tx1"/>
                </a:solidFill>
                <a:latin typeface="+mn-lt"/>
                <a:ea typeface="+mn-ea"/>
                <a:cs typeface="+mn-cs"/>
              </a:rPr>
              <a:t>approach to develop and introduce interventions to prevent the emergence and spread of </a:t>
            </a:r>
            <a:r>
              <a:rPr lang="en-US" sz="1200" kern="1200" dirty="0" err="1" smtClean="0">
                <a:solidFill>
                  <a:schemeClr val="tx1"/>
                </a:solidFill>
                <a:latin typeface="+mn-lt"/>
                <a:ea typeface="+mn-ea"/>
                <a:cs typeface="+mn-cs"/>
              </a:rPr>
              <a:t>zoonotic</a:t>
            </a:r>
            <a:r>
              <a:rPr lang="en-US" sz="1200" kern="1200" dirty="0" smtClean="0">
                <a:solidFill>
                  <a:schemeClr val="tx1"/>
                </a:solidFill>
                <a:latin typeface="+mn-lt"/>
                <a:ea typeface="+mn-ea"/>
                <a:cs typeface="+mn-cs"/>
              </a:rPr>
              <a:t> diseases.</a:t>
            </a:r>
          </a:p>
          <a:p>
            <a:endParaRPr lang="th-TH" dirty="0" smtClean="0">
              <a:latin typeface="Times" pitchFamily="18" charset="0"/>
            </a:endParaRPr>
          </a:p>
        </p:txBody>
      </p:sp>
      <p:sp>
        <p:nvSpPr>
          <p:cNvPr id="27652" name="Slide Number Placeholder 3"/>
          <p:cNvSpPr>
            <a:spLocks noGrp="1"/>
          </p:cNvSpPr>
          <p:nvPr>
            <p:ph type="sldNum" sz="quarter" idx="5"/>
          </p:nvPr>
        </p:nvSpPr>
        <p:spPr>
          <a:noFill/>
        </p:spPr>
        <p:txBody>
          <a:bodyPr/>
          <a:lstStyle/>
          <a:p>
            <a:fld id="{6312E355-3980-4756-8918-13CFE55FD6D3}" type="slidenum">
              <a:rPr lang="en-US" smtClean="0">
                <a:latin typeface="Times" pitchFamily="18" charset="0"/>
              </a:rPr>
              <a:pPr/>
              <a:t>2</a:t>
            </a:fld>
            <a:endParaRPr lang="en-US"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emergence of infectious diseases, and their spread and impact, relate to how pathogens interact with a complex of </a:t>
            </a:r>
          </a:p>
          <a:p>
            <a:r>
              <a:rPr lang="en-US" dirty="0" smtClean="0"/>
              <a:t>social, technological, and environmental processes. </a:t>
            </a:r>
          </a:p>
          <a:p>
            <a:endParaRPr lang="en-US" dirty="0" smtClean="0"/>
          </a:p>
          <a:p>
            <a:r>
              <a:rPr lang="en-US" dirty="0" smtClean="0"/>
              <a:t>PREVENT seeks to  integrate social science, natural science and local knowledge perspectives in a ‘pathways </a:t>
            </a:r>
          </a:p>
          <a:p>
            <a:r>
              <a:rPr lang="en-US" dirty="0" smtClean="0"/>
              <a:t>approach’  to understand their drivers, implications and how they might be addressed in ways that may be more effective,</a:t>
            </a:r>
          </a:p>
          <a:p>
            <a:r>
              <a:rPr lang="en-US" dirty="0" smtClean="0"/>
              <a:t>sustainable and socially just. </a:t>
            </a:r>
            <a:endParaRPr lang="en-US" dirty="0"/>
          </a:p>
        </p:txBody>
      </p:sp>
      <p:sp>
        <p:nvSpPr>
          <p:cNvPr id="4" name="Slide Number Placeholder 3"/>
          <p:cNvSpPr>
            <a:spLocks noGrp="1"/>
          </p:cNvSpPr>
          <p:nvPr>
            <p:ph type="sldNum" sz="quarter" idx="10"/>
          </p:nvPr>
        </p:nvSpPr>
        <p:spPr/>
        <p:txBody>
          <a:bodyPr/>
          <a:lstStyle/>
          <a:p>
            <a:pPr>
              <a:defRPr/>
            </a:pPr>
            <a:fld id="{2904ED59-2519-46FE-91C5-882DBCD6635B}"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dirty="0" smtClean="0"/>
              <a:t>PREVENT operates </a:t>
            </a:r>
            <a:r>
              <a:rPr lang="en-US" dirty="0" smtClean="0"/>
              <a:t>alongside the </a:t>
            </a:r>
            <a:r>
              <a:rPr lang="en-US" dirty="0" smtClean="0"/>
              <a:t>One Health concept that expands</a:t>
            </a:r>
            <a:r>
              <a:rPr lang="en-US" baseline="0" dirty="0" smtClean="0"/>
              <a:t> </a:t>
            </a:r>
            <a:r>
              <a:rPr lang="en-US" dirty="0" smtClean="0"/>
              <a:t> interdisciplinary collaborations,</a:t>
            </a:r>
            <a:r>
              <a:rPr lang="en-US" baseline="0" dirty="0" smtClean="0"/>
              <a:t> synergy </a:t>
            </a:r>
            <a:r>
              <a:rPr lang="en-US" dirty="0" smtClean="0"/>
              <a:t>and communications in all aspects of health care for humans, animals and the environment. </a:t>
            </a:r>
            <a:endParaRPr lang="en-US" dirty="0" smtClean="0">
              <a:latin typeface="Times" pitchFamily="18" charset="0"/>
            </a:endParaRPr>
          </a:p>
          <a:p>
            <a:endParaRPr lang="en-US" dirty="0" smtClean="0">
              <a:latin typeface="Times" pitchFamily="18" charset="0"/>
            </a:endParaRPr>
          </a:p>
          <a:p>
            <a:r>
              <a:rPr lang="en-US" dirty="0" smtClean="0">
                <a:latin typeface="Times" pitchFamily="18" charset="0"/>
              </a:rPr>
              <a:t>PREVENT will build on lessons learned in implementing a multi-</a:t>
            </a:r>
            <a:r>
              <a:rPr lang="en-US" dirty="0" err="1" smtClean="0">
                <a:latin typeface="Times" pitchFamily="18" charset="0"/>
              </a:rPr>
              <a:t>sectoral</a:t>
            </a:r>
            <a:r>
              <a:rPr lang="en-US" dirty="0" smtClean="0">
                <a:latin typeface="Times" pitchFamily="18" charset="0"/>
              </a:rPr>
              <a:t> national avian and human influenza strategy to develop interventions to reduce the likelihood of EPT transmission, while addressing Government of Lao PDRs goals of food security, conservation and poverty alleviation.  </a:t>
            </a:r>
          </a:p>
          <a:p>
            <a:pPr eaLnBrk="1" hangingPunct="1">
              <a:spcBef>
                <a:spcPct val="0"/>
              </a:spcBef>
            </a:pPr>
            <a:endParaRPr lang="en-US" dirty="0" smtClean="0">
              <a:latin typeface="Times" pitchFamily="18" charset="0"/>
            </a:endParaRPr>
          </a:p>
        </p:txBody>
      </p:sp>
      <p:sp>
        <p:nvSpPr>
          <p:cNvPr id="33796" name="Slide Number Placeholder 3"/>
          <p:cNvSpPr>
            <a:spLocks noGrp="1"/>
          </p:cNvSpPr>
          <p:nvPr>
            <p:ph type="sldNum" sz="quarter" idx="5"/>
          </p:nvPr>
        </p:nvSpPr>
        <p:spPr>
          <a:noFill/>
        </p:spPr>
        <p:txBody>
          <a:bodyPr/>
          <a:lstStyle/>
          <a:p>
            <a:fld id="{A71EB898-3C46-40E9-BAAB-D69145D6B3FD}" type="slidenum">
              <a:rPr lang="en-US" smtClean="0">
                <a:latin typeface="Times" pitchFamily="18" charset="0"/>
              </a:rPr>
              <a:pPr/>
              <a:t>4</a:t>
            </a:fld>
            <a:endParaRPr lang="en-US"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latin typeface="Times" pitchFamily="18" charset="0"/>
              </a:rPr>
              <a:t>The basic approach of PREVENT</a:t>
            </a:r>
            <a:r>
              <a:rPr lang="en-US" baseline="0" dirty="0" smtClean="0">
                <a:latin typeface="Times" pitchFamily="18" charset="0"/>
              </a:rPr>
              <a:t> is behavior change communication – that applies theories of individual change. </a:t>
            </a:r>
            <a:endParaRPr lang="th-TH" dirty="0" smtClean="0">
              <a:latin typeface="Times" pitchFamily="18" charset="0"/>
            </a:endParaRPr>
          </a:p>
        </p:txBody>
      </p:sp>
      <p:sp>
        <p:nvSpPr>
          <p:cNvPr id="28676" name="Slide Number Placeholder 3"/>
          <p:cNvSpPr>
            <a:spLocks noGrp="1"/>
          </p:cNvSpPr>
          <p:nvPr>
            <p:ph type="sldNum" sz="quarter" idx="5"/>
          </p:nvPr>
        </p:nvSpPr>
        <p:spPr>
          <a:noFill/>
        </p:spPr>
        <p:txBody>
          <a:bodyPr/>
          <a:lstStyle/>
          <a:p>
            <a:fld id="{41242D28-0B5C-43DC-BE2B-667584E02BFD}" type="slidenum">
              <a:rPr lang="en-US" smtClean="0">
                <a:latin typeface="Times" pitchFamily="18" charset="0"/>
              </a:rPr>
              <a:pPr/>
              <a:t>5</a:t>
            </a:fld>
            <a:endParaRPr lang="en-US" smtClean="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Changes in human demographics, behaviors, and land use, among other factors, contribute to the emergence of new diseases by bringing people into closer and more frequent contact with pathogens from animals and plants. </a:t>
            </a:r>
          </a:p>
          <a:p>
            <a:endParaRPr lang="en-US" sz="1200" kern="120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PREVENT seeks to establish</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evidence base for specific social and behavioral factors  --</a:t>
            </a:r>
            <a:r>
              <a:rPr lang="en-US" sz="1200" kern="1200" baseline="0" dirty="0" smtClean="0">
                <a:solidFill>
                  <a:schemeClr val="tx1"/>
                </a:solidFill>
                <a:latin typeface="+mn-lt"/>
                <a:ea typeface="+mn-ea"/>
                <a:cs typeface="+mn-cs"/>
              </a:rPr>
              <a:t>  evolving on the frequency and dynamics of animal and human contact </a:t>
            </a:r>
            <a:r>
              <a:rPr lang="en-US" sz="1200" kern="1200" dirty="0" smtClean="0">
                <a:solidFill>
                  <a:schemeClr val="tx1"/>
                </a:solidFill>
                <a:latin typeface="+mn-lt"/>
                <a:ea typeface="+mn-ea"/>
                <a:cs typeface="+mn-cs"/>
              </a:rPr>
              <a:t>that  places people</a:t>
            </a:r>
            <a:r>
              <a:rPr lang="en-US" sz="1200" kern="1200" baseline="0" dirty="0" smtClean="0">
                <a:solidFill>
                  <a:schemeClr val="tx1"/>
                </a:solidFill>
                <a:latin typeface="+mn-lt"/>
                <a:ea typeface="+mn-ea"/>
                <a:cs typeface="+mn-cs"/>
              </a:rPr>
              <a:t> at </a:t>
            </a:r>
            <a:r>
              <a:rPr lang="en-US" sz="1200" kern="1200" dirty="0" smtClean="0">
                <a:solidFill>
                  <a:schemeClr val="tx1"/>
                </a:solidFill>
                <a:latin typeface="+mn-lt"/>
                <a:ea typeface="+mn-ea"/>
                <a:cs typeface="+mn-cs"/>
              </a:rPr>
              <a:t>risk of emerging pandemic threats.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904ED59-2519-46FE-91C5-882DBCD6635B}"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latin typeface="Times" pitchFamily="18" charset="0"/>
              </a:rPr>
              <a:t>We can debate where things fall in this slide, but our interest is focusing on changing/modifying those behaviors and practices that have the greatest impact on disease emergence.</a:t>
            </a:r>
          </a:p>
          <a:p>
            <a:pPr>
              <a:spcBef>
                <a:spcPct val="0"/>
              </a:spcBef>
            </a:pPr>
            <a:endParaRPr lang="en-US" dirty="0" smtClean="0">
              <a:latin typeface="Times" pitchFamily="18" charset="0"/>
            </a:endParaRPr>
          </a:p>
          <a:p>
            <a:pPr>
              <a:spcBef>
                <a:spcPct val="0"/>
              </a:spcBef>
            </a:pPr>
            <a:r>
              <a:rPr lang="en-US" dirty="0" smtClean="0">
                <a:latin typeface="Times" pitchFamily="18" charset="0"/>
              </a:rPr>
              <a:t>Increased population in/near wild areas/forests</a:t>
            </a:r>
          </a:p>
          <a:p>
            <a:pPr>
              <a:spcBef>
                <a:spcPct val="0"/>
              </a:spcBef>
            </a:pPr>
            <a:r>
              <a:rPr lang="en-US" dirty="0" smtClean="0">
                <a:latin typeface="Times" pitchFamily="18" charset="0"/>
              </a:rPr>
              <a:t>Increased need for bush meat protein or income, cultural practices/beliefs</a:t>
            </a:r>
          </a:p>
          <a:p>
            <a:pPr>
              <a:spcBef>
                <a:spcPct val="0"/>
              </a:spcBef>
            </a:pPr>
            <a:r>
              <a:rPr lang="en-US" dirty="0" smtClean="0">
                <a:latin typeface="Times" pitchFamily="18" charset="0"/>
              </a:rPr>
              <a:t>House construction</a:t>
            </a:r>
          </a:p>
          <a:p>
            <a:pPr>
              <a:spcBef>
                <a:spcPct val="0"/>
              </a:spcBef>
            </a:pPr>
            <a:r>
              <a:rPr lang="en-US" dirty="0" smtClean="0">
                <a:latin typeface="Times" pitchFamily="18" charset="0"/>
              </a:rPr>
              <a:t>Food storage</a:t>
            </a:r>
          </a:p>
          <a:p>
            <a:pPr>
              <a:spcBef>
                <a:spcPct val="0"/>
              </a:spcBef>
            </a:pPr>
            <a:r>
              <a:rPr lang="en-US" dirty="0" smtClean="0">
                <a:latin typeface="Times" pitchFamily="18" charset="0"/>
              </a:rPr>
              <a:t>Displacement of wildlife</a:t>
            </a:r>
          </a:p>
          <a:p>
            <a:pPr>
              <a:spcBef>
                <a:spcPct val="0"/>
              </a:spcBef>
            </a:pPr>
            <a:r>
              <a:rPr lang="en-US" dirty="0" smtClean="0">
                <a:latin typeface="Times" pitchFamily="18" charset="0"/>
              </a:rPr>
              <a:t>Domestic animal husbandry near wild animals</a:t>
            </a:r>
          </a:p>
          <a:p>
            <a:pPr>
              <a:spcBef>
                <a:spcPct val="0"/>
              </a:spcBef>
            </a:pPr>
            <a:r>
              <a:rPr lang="en-US" dirty="0" smtClean="0">
                <a:latin typeface="Times" pitchFamily="18" charset="0"/>
              </a:rPr>
              <a:t>Contaminated food</a:t>
            </a:r>
          </a:p>
          <a:p>
            <a:pPr>
              <a:spcBef>
                <a:spcPct val="0"/>
              </a:spcBef>
            </a:pPr>
            <a:r>
              <a:rPr lang="en-US" dirty="0" smtClean="0">
                <a:latin typeface="Times" pitchFamily="18" charset="0"/>
              </a:rPr>
              <a:t>Artisanal mining, caving</a:t>
            </a:r>
          </a:p>
          <a:p>
            <a:endParaRPr lang="en-US" dirty="0"/>
          </a:p>
        </p:txBody>
      </p:sp>
      <p:sp>
        <p:nvSpPr>
          <p:cNvPr id="4" name="Slide Number Placeholder 3"/>
          <p:cNvSpPr>
            <a:spLocks noGrp="1"/>
          </p:cNvSpPr>
          <p:nvPr>
            <p:ph type="sldNum" sz="quarter" idx="10"/>
          </p:nvPr>
        </p:nvSpPr>
        <p:spPr/>
        <p:txBody>
          <a:bodyPr/>
          <a:lstStyle/>
          <a:p>
            <a:pPr>
              <a:defRPr/>
            </a:pPr>
            <a:fld id="{2904ED59-2519-46FE-91C5-882DBCD6635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800" dirty="0" smtClean="0"/>
              <a:t>PREVENT’s vision is to achieve:</a:t>
            </a:r>
          </a:p>
          <a:p>
            <a:endParaRPr lang="en-US" sz="2800" dirty="0" smtClean="0"/>
          </a:p>
          <a:p>
            <a:r>
              <a:rPr lang="en-US" sz="2800" dirty="0" smtClean="0"/>
              <a:t>1. Clearer evidence base for specific social and behavioral factors that affect risk of emerging pandemic threats (EPT)</a:t>
            </a:r>
            <a:r>
              <a:rPr lang="en-US" sz="2800" baseline="0" dirty="0" smtClean="0"/>
              <a:t> </a:t>
            </a:r>
          </a:p>
          <a:p>
            <a:pPr>
              <a:buFontTx/>
              <a:buChar char="-"/>
            </a:pPr>
            <a:r>
              <a:rPr lang="en-US" sz="2400" dirty="0" smtClean="0"/>
              <a:t>Both “risky” and “protective” individual practices</a:t>
            </a:r>
            <a:r>
              <a:rPr lang="en-US" sz="2400" baseline="0" dirty="0" smtClean="0"/>
              <a:t> </a:t>
            </a:r>
          </a:p>
          <a:p>
            <a:pPr>
              <a:buFontTx/>
              <a:buChar char="-"/>
            </a:pPr>
            <a:r>
              <a:rPr lang="en-US" sz="2400" dirty="0" smtClean="0"/>
              <a:t>Policies and organizational choices that create contexts that enhance or decrease risks</a:t>
            </a:r>
          </a:p>
          <a:p>
            <a:pPr>
              <a:buFontTx/>
              <a:buNone/>
            </a:pPr>
            <a:endParaRPr lang="en-US" sz="2400" dirty="0" smtClean="0"/>
          </a:p>
          <a:p>
            <a:pPr>
              <a:spcBef>
                <a:spcPts val="1200"/>
              </a:spcBef>
            </a:pPr>
            <a:r>
              <a:rPr lang="en-US" sz="2800" dirty="0" smtClean="0"/>
              <a:t>2. Globally shared framework for prevention and mitigation of EPT </a:t>
            </a:r>
          </a:p>
          <a:p>
            <a:pPr>
              <a:spcBef>
                <a:spcPts val="1200"/>
              </a:spcBef>
            </a:pPr>
            <a:r>
              <a:rPr lang="en-US" sz="2800" dirty="0" smtClean="0"/>
              <a:t>3. Tested strategies for preventing EPT</a:t>
            </a:r>
            <a:endParaRPr lang="en-US" dirty="0"/>
          </a:p>
        </p:txBody>
      </p:sp>
      <p:sp>
        <p:nvSpPr>
          <p:cNvPr id="4" name="Slide Number Placeholder 3"/>
          <p:cNvSpPr>
            <a:spLocks noGrp="1"/>
          </p:cNvSpPr>
          <p:nvPr>
            <p:ph type="sldNum" sz="quarter" idx="10"/>
          </p:nvPr>
        </p:nvSpPr>
        <p:spPr/>
        <p:txBody>
          <a:bodyPr/>
          <a:lstStyle/>
          <a:p>
            <a:pPr>
              <a:defRPr/>
            </a:pPr>
            <a:fld id="{2904ED59-2519-46FE-91C5-882DBCD6635B}"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Throughout the life of the project, PREVENT will develop and refine a strategic framework for risk reduction to guide decisions about interventions for reducing the probability of transmission of EPT viruses from wild animals to humans.  The initial draft will be developed in consultation with a range of experts; but it will be updated periodically as experience from the field is accrued.  The risk reduction framework will help to inform and guide the activities of PREVENT, its partners within the EPT Program and other partners working on emerging pandemic threats. </a:t>
            </a:r>
          </a:p>
          <a:p>
            <a:pPr eaLnBrk="1" hangingPunct="1"/>
            <a:endParaRPr lang="en-US" dirty="0" smtClean="0">
              <a:latin typeface="Times" pitchFamily="18" charset="0"/>
            </a:endParaRPr>
          </a:p>
          <a:p>
            <a:pPr eaLnBrk="1" hangingPunct="1"/>
            <a:r>
              <a:rPr lang="en-US" dirty="0" smtClean="0">
                <a:latin typeface="Times" pitchFamily="18" charset="0"/>
              </a:rPr>
              <a:t>This framework applies to multiple sectors (health, agriculture, environment…)</a:t>
            </a:r>
          </a:p>
          <a:p>
            <a:pPr eaLnBrk="1" hangingPunct="1"/>
            <a:r>
              <a:rPr lang="en-US" dirty="0" smtClean="0">
                <a:latin typeface="Times" pitchFamily="18" charset="0"/>
              </a:rPr>
              <a:t>Encompasses multiple levels</a:t>
            </a:r>
          </a:p>
          <a:p>
            <a:pPr eaLnBrk="1" hangingPunct="1"/>
            <a:endParaRPr lang="en-US" dirty="0" smtClean="0">
              <a:latin typeface="Times" pitchFamily="18" charset="0"/>
            </a:endParaRPr>
          </a:p>
        </p:txBody>
      </p:sp>
      <p:sp>
        <p:nvSpPr>
          <p:cNvPr id="30724" name="Slide Number Placeholder 3"/>
          <p:cNvSpPr>
            <a:spLocks noGrp="1"/>
          </p:cNvSpPr>
          <p:nvPr>
            <p:ph type="sldNum" sz="quarter" idx="5"/>
          </p:nvPr>
        </p:nvSpPr>
        <p:spPr>
          <a:noFill/>
        </p:spPr>
        <p:txBody>
          <a:bodyPr/>
          <a:lstStyle/>
          <a:p>
            <a:fld id="{7DFCA537-3272-4BE1-9EDC-C3AFD99F7E46}" type="slidenum">
              <a:rPr lang="en-US" smtClean="0">
                <a:latin typeface="Times" pitchFamily="18" charset="0"/>
              </a:rPr>
              <a:pPr/>
              <a:t>9</a:t>
            </a:fld>
            <a:endParaRPr lang="en-US"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8E0D8"/>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381000" y="6324600"/>
            <a:ext cx="3568700" cy="369332"/>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1800" b="1" dirty="0" smtClean="0">
                <a:solidFill>
                  <a:srgbClr val="800000"/>
                </a:solidFill>
              </a:rPr>
              <a:t>EPT</a:t>
            </a:r>
            <a:r>
              <a:rPr lang="en-US" sz="1800" b="1" baseline="0" dirty="0" smtClean="0">
                <a:solidFill>
                  <a:srgbClr val="800000"/>
                </a:solidFill>
              </a:rPr>
              <a:t> </a:t>
            </a:r>
            <a:r>
              <a:rPr lang="en-US" sz="1800" b="1" dirty="0" smtClean="0">
                <a:solidFill>
                  <a:srgbClr val="800000"/>
                </a:solidFill>
              </a:rPr>
              <a:t>PREVENT</a:t>
            </a:r>
            <a:endParaRPr lang="en-US" sz="1800" b="1" dirty="0">
              <a:solidFill>
                <a:srgbClr val="800000"/>
              </a:solidFill>
            </a:endParaRPr>
          </a:p>
        </p:txBody>
      </p:sp>
      <p:pic>
        <p:nvPicPr>
          <p:cNvPr id="37891" name="Picture 3"/>
          <p:cNvPicPr>
            <a:picLocks noChangeAspect="1" noChangeArrowheads="1"/>
          </p:cNvPicPr>
          <p:nvPr/>
        </p:nvPicPr>
        <p:blipFill>
          <a:blip r:embed="rId13" cstate="print"/>
          <a:srcRect/>
          <a:stretch>
            <a:fillRect/>
          </a:stretch>
        </p:blipFill>
        <p:spPr bwMode="auto">
          <a:xfrm>
            <a:off x="5657850" y="53975"/>
            <a:ext cx="2952750" cy="1690688"/>
          </a:xfrm>
          <a:prstGeom prst="rect">
            <a:avLst/>
          </a:prstGeom>
          <a:noFill/>
          <a:ln w="9525">
            <a:noFill/>
            <a:miter lim="800000"/>
            <a:headEnd/>
            <a:tailEnd/>
          </a:ln>
        </p:spPr>
      </p:pic>
      <p:sp>
        <p:nvSpPr>
          <p:cNvPr id="1028" name="Text Box 4"/>
          <p:cNvSpPr txBox="1">
            <a:spLocks noChangeArrowheads="1"/>
          </p:cNvSpPr>
          <p:nvPr/>
        </p:nvSpPr>
        <p:spPr bwMode="auto">
          <a:xfrm>
            <a:off x="533400" y="6324600"/>
            <a:ext cx="7543800" cy="336550"/>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sz="1600"/>
          </a:p>
        </p:txBody>
      </p:sp>
      <p:pic>
        <p:nvPicPr>
          <p:cNvPr id="37893" name="Picture 9"/>
          <p:cNvPicPr>
            <a:picLocks noChangeAspect="1" noChangeArrowheads="1"/>
          </p:cNvPicPr>
          <p:nvPr/>
        </p:nvPicPr>
        <p:blipFill>
          <a:blip r:embed="rId14" cstate="print"/>
          <a:srcRect l="8797" t="17200" r="9723" b="21001"/>
          <a:stretch>
            <a:fillRect/>
          </a:stretch>
        </p:blipFill>
        <p:spPr bwMode="auto">
          <a:xfrm>
            <a:off x="7315200" y="6257925"/>
            <a:ext cx="1676400" cy="4905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000" b="1">
          <a:solidFill>
            <a:srgbClr val="800000"/>
          </a:solidFill>
          <a:latin typeface="+mj-lt"/>
          <a:ea typeface="+mj-ea"/>
          <a:cs typeface="+mj-cs"/>
        </a:defRPr>
      </a:lvl1pPr>
      <a:lvl2pPr algn="l" rtl="0" fontAlgn="base">
        <a:spcBef>
          <a:spcPct val="0"/>
        </a:spcBef>
        <a:spcAft>
          <a:spcPct val="0"/>
        </a:spcAft>
        <a:defRPr sz="4000" b="1">
          <a:solidFill>
            <a:srgbClr val="800000"/>
          </a:solidFill>
          <a:latin typeface="Franklin Gothic Book" pitchFamily="34" charset="0"/>
        </a:defRPr>
      </a:lvl2pPr>
      <a:lvl3pPr algn="l" rtl="0" fontAlgn="base">
        <a:spcBef>
          <a:spcPct val="0"/>
        </a:spcBef>
        <a:spcAft>
          <a:spcPct val="0"/>
        </a:spcAft>
        <a:defRPr sz="4000" b="1">
          <a:solidFill>
            <a:srgbClr val="800000"/>
          </a:solidFill>
          <a:latin typeface="Franklin Gothic Book" pitchFamily="34" charset="0"/>
        </a:defRPr>
      </a:lvl3pPr>
      <a:lvl4pPr algn="l" rtl="0" fontAlgn="base">
        <a:spcBef>
          <a:spcPct val="0"/>
        </a:spcBef>
        <a:spcAft>
          <a:spcPct val="0"/>
        </a:spcAft>
        <a:defRPr sz="4000" b="1">
          <a:solidFill>
            <a:srgbClr val="800000"/>
          </a:solidFill>
          <a:latin typeface="Franklin Gothic Book" pitchFamily="34" charset="0"/>
        </a:defRPr>
      </a:lvl4pPr>
      <a:lvl5pPr algn="l" rtl="0" fontAlgn="base">
        <a:spcBef>
          <a:spcPct val="0"/>
        </a:spcBef>
        <a:spcAft>
          <a:spcPct val="0"/>
        </a:spcAft>
        <a:defRPr sz="4000" b="1">
          <a:solidFill>
            <a:srgbClr val="800000"/>
          </a:solidFill>
          <a:latin typeface="Franklin Gothic Book" pitchFamily="34" charset="0"/>
        </a:defRPr>
      </a:lvl5pPr>
      <a:lvl6pPr marL="457200" algn="l" rtl="0" fontAlgn="base">
        <a:spcBef>
          <a:spcPct val="0"/>
        </a:spcBef>
        <a:spcAft>
          <a:spcPct val="0"/>
        </a:spcAft>
        <a:defRPr sz="4000" b="1">
          <a:solidFill>
            <a:srgbClr val="800000"/>
          </a:solidFill>
          <a:latin typeface="Franklin Gothic Book" pitchFamily="34" charset="0"/>
        </a:defRPr>
      </a:lvl6pPr>
      <a:lvl7pPr marL="914400" algn="l" rtl="0" fontAlgn="base">
        <a:spcBef>
          <a:spcPct val="0"/>
        </a:spcBef>
        <a:spcAft>
          <a:spcPct val="0"/>
        </a:spcAft>
        <a:defRPr sz="4000" b="1">
          <a:solidFill>
            <a:srgbClr val="800000"/>
          </a:solidFill>
          <a:latin typeface="Franklin Gothic Book" pitchFamily="34" charset="0"/>
        </a:defRPr>
      </a:lvl7pPr>
      <a:lvl8pPr marL="1371600" algn="l" rtl="0" fontAlgn="base">
        <a:spcBef>
          <a:spcPct val="0"/>
        </a:spcBef>
        <a:spcAft>
          <a:spcPct val="0"/>
        </a:spcAft>
        <a:defRPr sz="4000" b="1">
          <a:solidFill>
            <a:srgbClr val="800000"/>
          </a:solidFill>
          <a:latin typeface="Franklin Gothic Book" pitchFamily="34" charset="0"/>
        </a:defRPr>
      </a:lvl8pPr>
      <a:lvl9pPr marL="1828800" algn="l" rtl="0" fontAlgn="base">
        <a:spcBef>
          <a:spcPct val="0"/>
        </a:spcBef>
        <a:spcAft>
          <a:spcPct val="0"/>
        </a:spcAft>
        <a:defRPr sz="4000" b="1">
          <a:solidFill>
            <a:srgbClr val="800000"/>
          </a:solidFill>
          <a:latin typeface="Franklin Gothic Boo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a:xfrm>
            <a:off x="609600" y="1905000"/>
            <a:ext cx="7772400" cy="1470025"/>
          </a:xfrm>
        </p:spPr>
        <p:txBody>
          <a:bodyPr/>
          <a:lstStyle/>
          <a:p>
            <a:pPr algn="ctr" eaLnBrk="1" hangingPunct="1"/>
            <a:r>
              <a:rPr lang="en-US" dirty="0" smtClean="0"/>
              <a:t>Emerging Pandemic Threats -  PREVENT</a:t>
            </a:r>
          </a:p>
        </p:txBody>
      </p:sp>
      <p:sp>
        <p:nvSpPr>
          <p:cNvPr id="3075" name="Rectangle 7"/>
          <p:cNvSpPr>
            <a:spLocks noGrp="1" noChangeArrowheads="1"/>
          </p:cNvSpPr>
          <p:nvPr>
            <p:ph type="subTitle" idx="1"/>
          </p:nvPr>
        </p:nvSpPr>
        <p:spPr>
          <a:xfrm>
            <a:off x="1371600" y="3810000"/>
            <a:ext cx="6400800" cy="2514600"/>
          </a:xfrm>
        </p:spPr>
        <p:txBody>
          <a:bodyPr/>
          <a:lstStyle/>
          <a:p>
            <a:pPr eaLnBrk="1" hangingPunct="1"/>
            <a:endParaRPr lang="en-US" dirty="0" smtClean="0"/>
          </a:p>
          <a:p>
            <a:pPr eaLnBrk="1" hangingPunct="1"/>
            <a:r>
              <a:rPr lang="en-US" sz="2000" dirty="0" smtClean="0"/>
              <a:t>AED, Global Viral Forecasting Initiative</a:t>
            </a:r>
          </a:p>
          <a:p>
            <a:pPr eaLnBrk="1" hangingPunct="1"/>
            <a:r>
              <a:rPr lang="en-US" sz="2000" dirty="0" smtClean="0"/>
              <a:t>&amp; Local partners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1143000"/>
            <a:ext cx="8229600" cy="1143000"/>
          </a:xfrm>
        </p:spPr>
        <p:txBody>
          <a:bodyPr/>
          <a:lstStyle/>
          <a:p>
            <a:pPr eaLnBrk="1" hangingPunct="1"/>
            <a:r>
              <a:rPr lang="en-US" sz="2800" dirty="0" smtClean="0"/>
              <a:t>Objective 2: Characterizing “high-risk” behaviors and practices </a:t>
            </a:r>
          </a:p>
        </p:txBody>
      </p:sp>
      <p:sp>
        <p:nvSpPr>
          <p:cNvPr id="11267" name="Content Placeholder 2"/>
          <p:cNvSpPr>
            <a:spLocks noGrp="1"/>
          </p:cNvSpPr>
          <p:nvPr>
            <p:ph idx="1"/>
          </p:nvPr>
        </p:nvSpPr>
        <p:spPr>
          <a:xfrm>
            <a:off x="685800" y="2514600"/>
            <a:ext cx="7772400" cy="3581400"/>
          </a:xfrm>
        </p:spPr>
        <p:txBody>
          <a:bodyPr/>
          <a:lstStyle/>
          <a:p>
            <a:pPr eaLnBrk="1" hangingPunct="1">
              <a:spcBef>
                <a:spcPts val="1200"/>
              </a:spcBef>
            </a:pPr>
            <a:r>
              <a:rPr lang="en-US" sz="2800" smtClean="0"/>
              <a:t>PREVENT will examine practices of institutions and organizations as well as individuals</a:t>
            </a:r>
          </a:p>
          <a:p>
            <a:pPr eaLnBrk="1" hangingPunct="1">
              <a:spcBef>
                <a:spcPts val="1200"/>
              </a:spcBef>
            </a:pPr>
            <a:r>
              <a:rPr lang="en-US" sz="2800" smtClean="0"/>
              <a:t>A key element of the characterization will be understanding motivation – reasons for persistence of high-risk practices or reluctance to adopt safer ones</a:t>
            </a:r>
          </a:p>
          <a:p>
            <a:pPr lvl="1" eaLnBrk="1" hangingPunct="1"/>
            <a:endParaRPr lang="en-US" smtClean="0"/>
          </a:p>
          <a:p>
            <a:pPr eaLnBrk="1" hangingPunct="1"/>
            <a:endParaRPr lang="en-US" smtClean="0"/>
          </a:p>
        </p:txBody>
      </p:sp>
      <p:sp>
        <p:nvSpPr>
          <p:cNvPr id="4" name="Title 1"/>
          <p:cNvSpPr txBox="1">
            <a:spLocks/>
          </p:cNvSpPr>
          <p:nvPr/>
        </p:nvSpPr>
        <p:spPr bwMode="auto">
          <a:xfrm>
            <a:off x="381000" y="228600"/>
            <a:ext cx="8077200" cy="838200"/>
          </a:xfrm>
          <a:prstGeom prst="rect">
            <a:avLst/>
          </a:prstGeom>
          <a:noFill/>
          <a:ln w="9525">
            <a:noFill/>
            <a:miter lim="800000"/>
            <a:headEnd/>
            <a:tailEnd/>
          </a:ln>
        </p:spPr>
        <p:txBody>
          <a:bodyPr/>
          <a:lstStyle/>
          <a:p>
            <a:pPr>
              <a:defRPr/>
            </a:pPr>
            <a:r>
              <a:rPr lang="en-US" b="1" kern="0" dirty="0">
                <a:solidFill>
                  <a:srgbClr val="800000"/>
                </a:solidFill>
                <a:latin typeface="+mj-lt"/>
                <a:ea typeface="+mj-ea"/>
                <a:cs typeface="+mj-cs"/>
              </a:rPr>
              <a:t>PREVENT Objectives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685800"/>
          </a:xfrm>
        </p:spPr>
        <p:txBody>
          <a:bodyPr/>
          <a:lstStyle/>
          <a:p>
            <a:pPr eaLnBrk="1" hangingPunct="1">
              <a:defRPr/>
            </a:pPr>
            <a:r>
              <a:rPr lang="en-US" sz="2800" dirty="0" smtClean="0"/>
              <a:t>Objective 3: </a:t>
            </a:r>
            <a:r>
              <a:rPr lang="en-US" sz="2800" kern="1200" dirty="0" smtClean="0"/>
              <a:t>Identify "high-risk" groups </a:t>
            </a:r>
            <a:endParaRPr lang="en-US" sz="2800" dirty="0" smtClean="0"/>
          </a:p>
        </p:txBody>
      </p:sp>
      <p:sp>
        <p:nvSpPr>
          <p:cNvPr id="12291" name="Content Placeholder 2"/>
          <p:cNvSpPr>
            <a:spLocks noGrp="1"/>
          </p:cNvSpPr>
          <p:nvPr>
            <p:ph idx="1"/>
          </p:nvPr>
        </p:nvSpPr>
        <p:spPr>
          <a:xfrm>
            <a:off x="457200" y="1752600"/>
            <a:ext cx="8229600" cy="4525963"/>
          </a:xfrm>
        </p:spPr>
        <p:txBody>
          <a:bodyPr/>
          <a:lstStyle/>
          <a:p>
            <a:pPr eaLnBrk="1" hangingPunct="1">
              <a:spcBef>
                <a:spcPts val="1200"/>
              </a:spcBef>
            </a:pPr>
            <a:r>
              <a:rPr lang="en-US" sz="2800" dirty="0" smtClean="0"/>
              <a:t>Primarily those most likely to be exposed and infected (e.g., hunters, market vendors and others who come in contact with wild animals and their excreta)</a:t>
            </a:r>
          </a:p>
          <a:p>
            <a:pPr eaLnBrk="1" hangingPunct="1">
              <a:spcBef>
                <a:spcPts val="1800"/>
              </a:spcBef>
            </a:pPr>
            <a:r>
              <a:rPr lang="en-US" sz="2800" dirty="0" smtClean="0"/>
              <a:t>Including institutions and organizations that create an enabling environment for transmission (e.g., wild animal/meat trade;  extractive industries: logging, mining, oil) </a:t>
            </a:r>
          </a:p>
        </p:txBody>
      </p:sp>
      <p:sp>
        <p:nvSpPr>
          <p:cNvPr id="4" name="Title 1"/>
          <p:cNvSpPr txBox="1">
            <a:spLocks/>
          </p:cNvSpPr>
          <p:nvPr/>
        </p:nvSpPr>
        <p:spPr bwMode="auto">
          <a:xfrm>
            <a:off x="0" y="0"/>
            <a:ext cx="8077200" cy="533400"/>
          </a:xfrm>
          <a:prstGeom prst="rect">
            <a:avLst/>
          </a:prstGeom>
          <a:noFill/>
          <a:ln w="9525">
            <a:noFill/>
            <a:miter lim="800000"/>
            <a:headEnd/>
            <a:tailEnd/>
          </a:ln>
        </p:spPr>
        <p:txBody>
          <a:bodyPr/>
          <a:lstStyle/>
          <a:p>
            <a:pPr>
              <a:defRPr/>
            </a:pPr>
            <a:r>
              <a:rPr lang="en-US" b="1" kern="0" dirty="0">
                <a:solidFill>
                  <a:srgbClr val="800000"/>
                </a:solidFill>
                <a:latin typeface="+mj-lt"/>
                <a:ea typeface="+mj-ea"/>
                <a:cs typeface="+mj-cs"/>
              </a:rPr>
              <a:t>PREVENT Objectives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4800" y="1295400"/>
            <a:ext cx="8686800" cy="609600"/>
          </a:xfrm>
        </p:spPr>
        <p:txBody>
          <a:bodyPr/>
          <a:lstStyle/>
          <a:p>
            <a:pPr eaLnBrk="1" hangingPunct="1"/>
            <a:r>
              <a:rPr lang="en-US" sz="2800" dirty="0" smtClean="0"/>
              <a:t>Objective 4: Develop, validate and implement effective social, behavior change and communication interventions </a:t>
            </a:r>
          </a:p>
        </p:txBody>
      </p:sp>
      <p:sp>
        <p:nvSpPr>
          <p:cNvPr id="12291" name="Content Placeholder 2"/>
          <p:cNvSpPr>
            <a:spLocks noGrp="1"/>
          </p:cNvSpPr>
          <p:nvPr>
            <p:ph idx="1"/>
          </p:nvPr>
        </p:nvSpPr>
        <p:spPr>
          <a:xfrm>
            <a:off x="990600" y="2971800"/>
            <a:ext cx="7772400" cy="3124200"/>
          </a:xfrm>
        </p:spPr>
        <p:txBody>
          <a:bodyPr/>
          <a:lstStyle/>
          <a:p>
            <a:pPr eaLnBrk="1" hangingPunct="1">
              <a:defRPr/>
            </a:pPr>
            <a:r>
              <a:rPr lang="en-US" sz="2800" dirty="0" smtClean="0"/>
              <a:t>Assess</a:t>
            </a:r>
            <a:r>
              <a:rPr lang="en-US" sz="2800" dirty="0" smtClean="0">
                <a:solidFill>
                  <a:schemeClr val="accent6">
                    <a:lumMod val="50000"/>
                  </a:schemeClr>
                </a:solidFill>
              </a:rPr>
              <a:t>  existing interventions, adapt/improve and scale up  those that are effective</a:t>
            </a:r>
          </a:p>
          <a:p>
            <a:pPr eaLnBrk="1" hangingPunct="1">
              <a:spcBef>
                <a:spcPts val="1200"/>
              </a:spcBef>
              <a:defRPr/>
            </a:pPr>
            <a:r>
              <a:rPr lang="en-US" sz="2800" dirty="0" smtClean="0"/>
              <a:t>Based on evidence about highest-risk groups and practices, develop additional approaches</a:t>
            </a:r>
          </a:p>
          <a:p>
            <a:pPr lvl="1" eaLnBrk="1" hangingPunct="1">
              <a:defRPr/>
            </a:pPr>
            <a:r>
              <a:rPr lang="en-US" sz="2400" dirty="0" smtClean="0">
                <a:solidFill>
                  <a:schemeClr val="accent6">
                    <a:lumMod val="50000"/>
                  </a:schemeClr>
                </a:solidFill>
              </a:rPr>
              <a:t>Identify key audiences, specific “do-able” practices</a:t>
            </a:r>
          </a:p>
          <a:p>
            <a:pPr lvl="1" eaLnBrk="1" hangingPunct="1">
              <a:defRPr/>
            </a:pPr>
            <a:r>
              <a:rPr lang="en-US" sz="2400" dirty="0" smtClean="0">
                <a:solidFill>
                  <a:schemeClr val="accent6">
                    <a:lumMod val="50000"/>
                  </a:schemeClr>
                </a:solidFill>
              </a:rPr>
              <a:t>Special attention to creating an enabling policy &amp; organizational environment</a:t>
            </a:r>
          </a:p>
          <a:p>
            <a:pPr eaLnBrk="1" hangingPunct="1">
              <a:buFontTx/>
              <a:buNone/>
              <a:defRPr/>
            </a:pPr>
            <a:endParaRPr lang="en-US" dirty="0" smtClean="0"/>
          </a:p>
          <a:p>
            <a:pPr lvl="1" eaLnBrk="1" hangingPunct="1">
              <a:defRPr/>
            </a:pPr>
            <a:endParaRPr lang="en-US" dirty="0" smtClean="0"/>
          </a:p>
        </p:txBody>
      </p:sp>
      <p:sp>
        <p:nvSpPr>
          <p:cNvPr id="4" name="Title 1"/>
          <p:cNvSpPr txBox="1">
            <a:spLocks/>
          </p:cNvSpPr>
          <p:nvPr/>
        </p:nvSpPr>
        <p:spPr bwMode="auto">
          <a:xfrm>
            <a:off x="0" y="0"/>
            <a:ext cx="8077200" cy="838200"/>
          </a:xfrm>
          <a:prstGeom prst="rect">
            <a:avLst/>
          </a:prstGeom>
          <a:noFill/>
          <a:ln w="9525">
            <a:noFill/>
            <a:miter lim="800000"/>
            <a:headEnd/>
            <a:tailEnd/>
          </a:ln>
        </p:spPr>
        <p:txBody>
          <a:bodyPr/>
          <a:lstStyle/>
          <a:p>
            <a:pPr>
              <a:defRPr/>
            </a:pPr>
            <a:r>
              <a:rPr lang="en-US" b="1" kern="0" dirty="0">
                <a:solidFill>
                  <a:srgbClr val="800000"/>
                </a:solidFill>
                <a:latin typeface="+mj-lt"/>
                <a:ea typeface="+mj-ea"/>
                <a:cs typeface="+mj-cs"/>
              </a:rPr>
              <a:t>PREVENT Objectives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533400" y="990600"/>
            <a:ext cx="7924800" cy="762000"/>
          </a:xfrm>
        </p:spPr>
        <p:txBody>
          <a:bodyPr lIns="62506" rIns="62506"/>
          <a:lstStyle/>
          <a:p>
            <a:pPr eaLnBrk="1" hangingPunct="1"/>
            <a:r>
              <a:rPr lang="en-US" sz="3100" dirty="0" smtClean="0">
                <a:latin typeface="Calibri" pitchFamily="34" charset="0"/>
                <a:ea typeface="ヒラギノ角ゴ ProN W6"/>
                <a:cs typeface="ヒラギノ角ゴ ProN W6"/>
                <a:sym typeface="Arial" pitchFamily="34" charset="0"/>
              </a:rPr>
              <a:t>Building on the gains achieved in AHI</a:t>
            </a:r>
          </a:p>
        </p:txBody>
      </p:sp>
      <p:sp>
        <p:nvSpPr>
          <p:cNvPr id="15363" name="Content Placeholder 4"/>
          <p:cNvSpPr>
            <a:spLocks noGrp="1"/>
          </p:cNvSpPr>
          <p:nvPr>
            <p:ph idx="1"/>
          </p:nvPr>
        </p:nvSpPr>
        <p:spPr>
          <a:xfrm>
            <a:off x="609600" y="2133600"/>
            <a:ext cx="7848600" cy="1295400"/>
          </a:xfrm>
        </p:spPr>
        <p:txBody>
          <a:bodyPr/>
          <a:lstStyle/>
          <a:p>
            <a:endParaRPr lang="en-US" dirty="0" smtClean="0"/>
          </a:p>
          <a:p>
            <a:endParaRPr lang="en-US" dirty="0" smtClean="0"/>
          </a:p>
        </p:txBody>
      </p:sp>
      <p:sp>
        <p:nvSpPr>
          <p:cNvPr id="6" name="Rectangle 4"/>
          <p:cNvSpPr txBox="1">
            <a:spLocks noChangeArrowheads="1"/>
          </p:cNvSpPr>
          <p:nvPr/>
        </p:nvSpPr>
        <p:spPr bwMode="auto">
          <a:xfrm>
            <a:off x="990600" y="3657600"/>
            <a:ext cx="7086600" cy="2667000"/>
          </a:xfrm>
          <a:prstGeom prst="rect">
            <a:avLst/>
          </a:prstGeom>
          <a:solidFill>
            <a:schemeClr val="accent5"/>
          </a:solidFill>
          <a:ln w="9525">
            <a:noFill/>
            <a:miter lim="800000"/>
            <a:headEnd/>
            <a:tailEnd/>
          </a:ln>
        </p:spPr>
        <p:txBody>
          <a:bodyPr lIns="88900" rIns="88900"/>
          <a:lstStyle/>
          <a:p>
            <a:pPr marL="398463" indent="-398463">
              <a:buSzPct val="100000"/>
              <a:buFont typeface="Arial" pitchFamily="34" charset="0"/>
              <a:buChar char="•"/>
              <a:defRPr/>
            </a:pPr>
            <a:r>
              <a:rPr lang="en-US" kern="0" dirty="0">
                <a:latin typeface="Calibri" pitchFamily="34" charset="0"/>
                <a:cs typeface="Arial" pitchFamily="34" charset="0"/>
                <a:sym typeface="Arial" pitchFamily="34" charset="0"/>
              </a:rPr>
              <a:t>Trade/Commerce </a:t>
            </a:r>
          </a:p>
          <a:p>
            <a:pPr marL="398463" indent="-398463">
              <a:spcBef>
                <a:spcPts val="600"/>
              </a:spcBef>
              <a:buSzPct val="100000"/>
              <a:buFont typeface="Arial" pitchFamily="34" charset="0"/>
              <a:buChar char="•"/>
              <a:defRPr/>
            </a:pPr>
            <a:r>
              <a:rPr lang="en-US" kern="0" dirty="0">
                <a:latin typeface="Calibri" pitchFamily="34" charset="0"/>
                <a:cs typeface="Arial" pitchFamily="34" charset="0"/>
                <a:sym typeface="Arial" pitchFamily="34" charset="0"/>
              </a:rPr>
              <a:t>Big Industry /Small Industry</a:t>
            </a:r>
            <a:endParaRPr lang="en-US" kern="0" dirty="0">
              <a:latin typeface="Calibri" pitchFamily="34" charset="0"/>
              <a:sym typeface="Arial" pitchFamily="34" charset="0"/>
            </a:endParaRPr>
          </a:p>
          <a:p>
            <a:pPr marL="398463" indent="-398463">
              <a:buSzPct val="100000"/>
              <a:buFont typeface="Arial" pitchFamily="34" charset="0"/>
              <a:buChar char="•"/>
              <a:defRPr/>
            </a:pPr>
            <a:r>
              <a:rPr lang="en-US" kern="0" dirty="0">
                <a:latin typeface="Calibri" pitchFamily="34" charset="0"/>
                <a:cs typeface="Arial" pitchFamily="34" charset="0"/>
                <a:sym typeface="Arial" pitchFamily="34" charset="0"/>
              </a:rPr>
              <a:t>Transport  </a:t>
            </a:r>
          </a:p>
          <a:p>
            <a:pPr marL="398463" indent="-398463">
              <a:buSzPct val="100000"/>
              <a:buFont typeface="Arial" pitchFamily="34" charset="0"/>
              <a:buChar char="•"/>
              <a:defRPr/>
            </a:pPr>
            <a:r>
              <a:rPr lang="en-US" kern="0" dirty="0">
                <a:latin typeface="Calibri" pitchFamily="34" charset="0"/>
                <a:cs typeface="Arial" pitchFamily="34" charset="0"/>
                <a:sym typeface="Arial" pitchFamily="34" charset="0"/>
              </a:rPr>
              <a:t>Wildlife</a:t>
            </a:r>
            <a:endParaRPr lang="en-US" kern="0" dirty="0">
              <a:latin typeface="Calibri" pitchFamily="34" charset="0"/>
              <a:sym typeface="Arial" pitchFamily="34" charset="0"/>
            </a:endParaRPr>
          </a:p>
          <a:p>
            <a:pPr marL="398463" indent="-398463">
              <a:spcBef>
                <a:spcPts val="600"/>
              </a:spcBef>
              <a:buSzPct val="100000"/>
              <a:buFont typeface="Arial" pitchFamily="34" charset="0"/>
              <a:buChar char="•"/>
              <a:defRPr/>
            </a:pPr>
            <a:r>
              <a:rPr lang="en-US" kern="0" dirty="0">
                <a:latin typeface="Calibri" pitchFamily="34" charset="0"/>
                <a:cs typeface="Arial" pitchFamily="34" charset="0"/>
                <a:sym typeface="Arial" pitchFamily="34" charset="0"/>
              </a:rPr>
              <a:t>Civil society,  associations, groups</a:t>
            </a:r>
            <a:endParaRPr lang="en-US" kern="0" dirty="0">
              <a:latin typeface="Calibri" pitchFamily="34" charset="0"/>
              <a:sym typeface="Arial" pitchFamily="34" charset="0"/>
            </a:endParaRPr>
          </a:p>
          <a:p>
            <a:pPr marL="398463" indent="-398463">
              <a:spcBef>
                <a:spcPts val="600"/>
              </a:spcBef>
              <a:buFont typeface="Lucida Grande" charset="0"/>
              <a:buNone/>
              <a:defRPr/>
            </a:pPr>
            <a:endParaRPr lang="en-US" sz="3900" kern="0" dirty="0">
              <a:latin typeface="Calibri" pitchFamily="34" charset="0"/>
              <a:sym typeface="Arial" pitchFamily="34" charset="0"/>
            </a:endParaRPr>
          </a:p>
          <a:p>
            <a:pPr marL="398463" indent="-398463">
              <a:spcBef>
                <a:spcPts val="600"/>
              </a:spcBef>
              <a:buFont typeface="Lucida Grande" charset="0"/>
              <a:buNone/>
              <a:defRPr/>
            </a:pPr>
            <a:endParaRPr lang="en-US" sz="3900" kern="0" dirty="0">
              <a:sym typeface="Arial" pitchFamily="34" charset="0"/>
            </a:endParaRPr>
          </a:p>
          <a:p>
            <a:pPr marL="398463" indent="-398463">
              <a:spcBef>
                <a:spcPts val="600"/>
              </a:spcBef>
              <a:buFont typeface="Lucida Grande" charset="0"/>
              <a:buNone/>
              <a:defRPr/>
            </a:pPr>
            <a:endParaRPr lang="en-US" sz="5600" kern="0" dirty="0">
              <a:sym typeface="Arial" pitchFamily="34" charset="0"/>
            </a:endParaRPr>
          </a:p>
        </p:txBody>
      </p:sp>
      <p:sp>
        <p:nvSpPr>
          <p:cNvPr id="15365" name="TextBox 6"/>
          <p:cNvSpPr txBox="1">
            <a:spLocks noChangeArrowheads="1"/>
          </p:cNvSpPr>
          <p:nvPr/>
        </p:nvSpPr>
        <p:spPr bwMode="auto">
          <a:xfrm>
            <a:off x="990600" y="1828800"/>
            <a:ext cx="7239000" cy="523220"/>
          </a:xfrm>
          <a:prstGeom prst="rect">
            <a:avLst/>
          </a:prstGeom>
          <a:noFill/>
          <a:ln w="9525">
            <a:noFill/>
            <a:miter lim="800000"/>
            <a:headEnd/>
            <a:tailEnd/>
          </a:ln>
        </p:spPr>
        <p:txBody>
          <a:bodyPr>
            <a:spAutoFit/>
          </a:bodyPr>
          <a:lstStyle/>
          <a:p>
            <a:r>
              <a:rPr lang="en-US" sz="2800" b="1" dirty="0">
                <a:latin typeface="Calibri" pitchFamily="34" charset="0"/>
              </a:rPr>
              <a:t>Multi-</a:t>
            </a:r>
            <a:r>
              <a:rPr lang="en-US" sz="2800" b="1" dirty="0" err="1">
                <a:latin typeface="Calibri" pitchFamily="34" charset="0"/>
              </a:rPr>
              <a:t>sectoral</a:t>
            </a:r>
            <a:r>
              <a:rPr lang="en-US" sz="2800" b="1" dirty="0">
                <a:latin typeface="Calibri" pitchFamily="34" charset="0"/>
              </a:rPr>
              <a:t> collaboration</a:t>
            </a:r>
          </a:p>
        </p:txBody>
      </p:sp>
      <p:sp>
        <p:nvSpPr>
          <p:cNvPr id="8" name="TextBox 7"/>
          <p:cNvSpPr txBox="1"/>
          <p:nvPr/>
        </p:nvSpPr>
        <p:spPr>
          <a:xfrm>
            <a:off x="914400" y="2286000"/>
            <a:ext cx="7543800" cy="1384300"/>
          </a:xfrm>
          <a:prstGeom prst="rect">
            <a:avLst/>
          </a:prstGeom>
          <a:noFill/>
        </p:spPr>
        <p:txBody>
          <a:bodyPr>
            <a:spAutoFit/>
          </a:bodyPr>
          <a:lstStyle/>
          <a:p>
            <a:pPr marL="398463" indent="-398463">
              <a:buSzPct val="100000"/>
              <a:buFont typeface="Arial" pitchFamily="34" charset="0"/>
              <a:buChar char="•"/>
              <a:defRPr/>
            </a:pPr>
            <a:r>
              <a:rPr lang="en-US" kern="0" dirty="0">
                <a:latin typeface="Calibri" pitchFamily="34" charset="0"/>
                <a:cs typeface="Arial" pitchFamily="34" charset="0"/>
                <a:sym typeface="Arial" pitchFamily="34" charset="0"/>
              </a:rPr>
              <a:t>Agriculture &amp; Forestry</a:t>
            </a:r>
          </a:p>
          <a:p>
            <a:pPr marL="398463" indent="-398463">
              <a:buSzPct val="100000"/>
              <a:buFont typeface="Arial" pitchFamily="34" charset="0"/>
              <a:buChar char="•"/>
              <a:defRPr/>
            </a:pPr>
            <a:r>
              <a:rPr lang="en-US" kern="0" dirty="0">
                <a:latin typeface="Calibri" pitchFamily="34" charset="0"/>
                <a:cs typeface="Arial" pitchFamily="34" charset="0"/>
                <a:sym typeface="Arial" pitchFamily="34" charset="0"/>
              </a:rPr>
              <a:t>Health </a:t>
            </a:r>
          </a:p>
          <a:p>
            <a:pPr marL="398463" indent="-398463">
              <a:buSzPct val="100000"/>
              <a:buFont typeface="Arial" pitchFamily="34" charset="0"/>
              <a:buChar char="•"/>
              <a:defRPr/>
            </a:pPr>
            <a:r>
              <a:rPr lang="en-US" kern="0" dirty="0">
                <a:latin typeface="Calibri" pitchFamily="34" charset="0"/>
                <a:cs typeface="Arial" pitchFamily="34" charset="0"/>
                <a:sym typeface="Arial" pitchFamily="34" charset="0"/>
              </a:rPr>
              <a:t>Other sectors</a:t>
            </a:r>
          </a:p>
        </p:txBody>
      </p:sp>
      <p:sp>
        <p:nvSpPr>
          <p:cNvPr id="15367" name="Down Arrow 8"/>
          <p:cNvSpPr>
            <a:spLocks noChangeArrowheads="1"/>
          </p:cNvSpPr>
          <p:nvPr/>
        </p:nvSpPr>
        <p:spPr bwMode="auto">
          <a:xfrm rot="1949238">
            <a:off x="6656388" y="2894013"/>
            <a:ext cx="914400" cy="1219200"/>
          </a:xfrm>
          <a:prstGeom prst="down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en-US"/>
          </a:p>
        </p:txBody>
      </p:sp>
      <p:sp>
        <p:nvSpPr>
          <p:cNvPr id="9" name="TextBox 8"/>
          <p:cNvSpPr txBox="1"/>
          <p:nvPr/>
        </p:nvSpPr>
        <p:spPr>
          <a:xfrm>
            <a:off x="228600" y="228600"/>
            <a:ext cx="1172116" cy="369332"/>
          </a:xfrm>
          <a:prstGeom prst="rect">
            <a:avLst/>
          </a:prstGeom>
          <a:noFill/>
        </p:spPr>
        <p:txBody>
          <a:bodyPr wrap="none" rtlCol="0">
            <a:spAutoFit/>
          </a:bodyPr>
          <a:lstStyle/>
          <a:p>
            <a:r>
              <a:rPr lang="en-US" dirty="0" smtClean="0">
                <a:solidFill>
                  <a:srgbClr val="800000"/>
                </a:solidFill>
              </a:rPr>
              <a:t>Approach</a:t>
            </a:r>
            <a:endParaRPr lang="en-US" dirty="0">
              <a:solidFill>
                <a:srgbClr val="8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xfrm>
            <a:off x="446088" y="309563"/>
            <a:ext cx="5268912" cy="609600"/>
          </a:xfrm>
        </p:spPr>
        <p:txBody>
          <a:bodyPr lIns="62506" rIns="62506"/>
          <a:lstStyle/>
          <a:p>
            <a:pPr eaLnBrk="1" hangingPunct="1"/>
            <a:r>
              <a:rPr lang="en-US" sz="3100" smtClean="0">
                <a:latin typeface="Calibri" pitchFamily="34" charset="0"/>
                <a:cs typeface="Arial" pitchFamily="34" charset="0"/>
                <a:sym typeface="Arial" pitchFamily="34" charset="0"/>
              </a:rPr>
              <a:t>Empowering the “Front Line”</a:t>
            </a:r>
            <a:endParaRPr lang="en-US" sz="3100" smtClean="0">
              <a:latin typeface="Calibri" pitchFamily="34" charset="0"/>
              <a:ea typeface="ヒラギノ角ゴ ProN W6"/>
              <a:cs typeface="ヒラギノ角ゴ ProN W6"/>
              <a:sym typeface="Arial" pitchFamily="34" charset="0"/>
            </a:endParaRPr>
          </a:p>
        </p:txBody>
      </p:sp>
      <p:sp>
        <p:nvSpPr>
          <p:cNvPr id="23558" name="Rectangle 4"/>
          <p:cNvSpPr>
            <a:spLocks noGrp="1" noChangeArrowheads="1"/>
          </p:cNvSpPr>
          <p:nvPr>
            <p:ph idx="1"/>
          </p:nvPr>
        </p:nvSpPr>
        <p:spPr>
          <a:xfrm>
            <a:off x="231775" y="4232275"/>
            <a:ext cx="4625975" cy="1928813"/>
          </a:xfrm>
        </p:spPr>
        <p:txBody>
          <a:bodyPr lIns="62506" rIns="62506"/>
          <a:lstStyle/>
          <a:p>
            <a:pPr marL="519113" indent="-519113" eaLnBrk="1" hangingPunct="1">
              <a:spcBef>
                <a:spcPct val="0"/>
              </a:spcBef>
              <a:spcAft>
                <a:spcPts val="850"/>
              </a:spcAft>
            </a:pPr>
            <a:r>
              <a:rPr lang="en-US" sz="2000" smtClean="0">
                <a:latin typeface="Calibri" pitchFamily="34" charset="0"/>
                <a:cs typeface="Arial" pitchFamily="34" charset="0"/>
                <a:sym typeface="Arial" pitchFamily="34" charset="0"/>
              </a:rPr>
              <a:t>Provincial and District Animal Health (Veterinary) Officials</a:t>
            </a:r>
          </a:p>
          <a:p>
            <a:pPr marL="519113" indent="-519113" eaLnBrk="1" hangingPunct="1">
              <a:spcBef>
                <a:spcPct val="0"/>
              </a:spcBef>
              <a:spcAft>
                <a:spcPts val="850"/>
              </a:spcAft>
            </a:pPr>
            <a:r>
              <a:rPr lang="en-US" sz="2000" smtClean="0">
                <a:latin typeface="Calibri" pitchFamily="34" charset="0"/>
                <a:cs typeface="Arial" pitchFamily="34" charset="0"/>
                <a:sym typeface="Arial" pitchFamily="34" charset="0"/>
              </a:rPr>
              <a:t>Field Epidemiologists</a:t>
            </a:r>
          </a:p>
          <a:p>
            <a:pPr marL="519113" indent="-519113" eaLnBrk="1" hangingPunct="1">
              <a:spcBef>
                <a:spcPct val="0"/>
              </a:spcBef>
              <a:spcAft>
                <a:spcPts val="850"/>
              </a:spcAft>
            </a:pPr>
            <a:r>
              <a:rPr lang="en-US" sz="2000" smtClean="0">
                <a:latin typeface="Calibri" pitchFamily="34" charset="0"/>
                <a:cs typeface="Arial" pitchFamily="34" charset="0"/>
                <a:sym typeface="Arial" pitchFamily="34" charset="0"/>
              </a:rPr>
              <a:t>Health Care Workers</a:t>
            </a:r>
            <a:endParaRPr lang="en-US" sz="2000" smtClean="0">
              <a:latin typeface="Calibri" pitchFamily="34" charset="0"/>
              <a:sym typeface="Arial" pitchFamily="34" charset="0"/>
            </a:endParaRPr>
          </a:p>
          <a:p>
            <a:pPr marL="519113" indent="-519113" eaLnBrk="1" hangingPunct="1">
              <a:spcBef>
                <a:spcPts val="425"/>
              </a:spcBef>
              <a:buFontTx/>
              <a:buNone/>
            </a:pPr>
            <a:endParaRPr lang="en-US" sz="2000" smtClean="0">
              <a:sym typeface="Arial" pitchFamily="34" charset="0"/>
            </a:endParaRPr>
          </a:p>
          <a:p>
            <a:pPr marL="519113" indent="-519113" eaLnBrk="1" hangingPunct="1">
              <a:spcBef>
                <a:spcPts val="425"/>
              </a:spcBef>
              <a:buFontTx/>
              <a:buNone/>
            </a:pPr>
            <a:endParaRPr lang="en-US" sz="3900" smtClean="0">
              <a:sym typeface="Arial" pitchFamily="34" charset="0"/>
            </a:endParaRPr>
          </a:p>
        </p:txBody>
      </p:sp>
      <p:pic>
        <p:nvPicPr>
          <p:cNvPr id="16388" name="Picture 10"/>
          <p:cNvPicPr>
            <a:picLocks noChangeAspect="1" noChangeArrowheads="1"/>
          </p:cNvPicPr>
          <p:nvPr/>
        </p:nvPicPr>
        <p:blipFill>
          <a:blip r:embed="rId3" cstate="print"/>
          <a:srcRect/>
          <a:stretch>
            <a:fillRect/>
          </a:stretch>
        </p:blipFill>
        <p:spPr bwMode="auto">
          <a:xfrm>
            <a:off x="5867400" y="228600"/>
            <a:ext cx="2909888" cy="2249488"/>
          </a:xfrm>
          <a:prstGeom prst="rect">
            <a:avLst/>
          </a:prstGeom>
          <a:noFill/>
          <a:ln w="9525">
            <a:noFill/>
            <a:miter lim="800000"/>
            <a:headEnd/>
            <a:tailEnd/>
          </a:ln>
        </p:spPr>
      </p:pic>
      <p:sp>
        <p:nvSpPr>
          <p:cNvPr id="23563" name="TextBox 9"/>
          <p:cNvSpPr txBox="1">
            <a:spLocks noChangeArrowheads="1"/>
          </p:cNvSpPr>
          <p:nvPr/>
        </p:nvSpPr>
        <p:spPr bwMode="auto">
          <a:xfrm>
            <a:off x="4724400" y="4419600"/>
            <a:ext cx="4419600" cy="1949450"/>
          </a:xfrm>
          <a:prstGeom prst="rect">
            <a:avLst/>
          </a:prstGeom>
          <a:noFill/>
          <a:ln w="9525">
            <a:noFill/>
            <a:miter lim="800000"/>
            <a:headEnd/>
            <a:tailEnd/>
          </a:ln>
        </p:spPr>
        <p:txBody>
          <a:bodyPr lIns="64291" tIns="32146" rIns="64291" bIns="32146">
            <a:spAutoFit/>
          </a:bodyPr>
          <a:lstStyle/>
          <a:p>
            <a:pPr marL="519113" indent="-519113">
              <a:spcAft>
                <a:spcPts val="850"/>
              </a:spcAft>
              <a:buFont typeface="Arial" pitchFamily="34" charset="0"/>
              <a:buChar char="•"/>
            </a:pPr>
            <a:r>
              <a:rPr lang="en-US" sz="2000">
                <a:latin typeface="Calibri" pitchFamily="34" charset="0"/>
                <a:cs typeface="Arial" pitchFamily="34" charset="0"/>
                <a:sym typeface="Arial" pitchFamily="34" charset="0"/>
              </a:rPr>
              <a:t>Village Authorities</a:t>
            </a:r>
          </a:p>
          <a:p>
            <a:pPr marL="519113" indent="-519113">
              <a:spcAft>
                <a:spcPts val="850"/>
              </a:spcAft>
              <a:buFont typeface="Arial" pitchFamily="34" charset="0"/>
              <a:buChar char="•"/>
            </a:pPr>
            <a:r>
              <a:rPr lang="en-US" sz="2000">
                <a:latin typeface="Calibri" pitchFamily="34" charset="0"/>
                <a:cs typeface="Arial" pitchFamily="34" charset="0"/>
                <a:sym typeface="Arial" pitchFamily="34" charset="0"/>
              </a:rPr>
              <a:t>Village Health Volunteers</a:t>
            </a:r>
          </a:p>
          <a:p>
            <a:pPr marL="519113" indent="-519113">
              <a:spcAft>
                <a:spcPts val="850"/>
              </a:spcAft>
              <a:buFont typeface="Arial" pitchFamily="34" charset="0"/>
              <a:buChar char="•"/>
            </a:pPr>
            <a:r>
              <a:rPr lang="en-US" sz="2000">
                <a:latin typeface="Calibri" pitchFamily="34" charset="0"/>
                <a:cs typeface="Arial" pitchFamily="34" charset="0"/>
                <a:sym typeface="Arial" pitchFamily="34" charset="0"/>
              </a:rPr>
              <a:t>Village Animal Health Volunteers (Paravets)</a:t>
            </a:r>
          </a:p>
          <a:p>
            <a:pPr marL="519113" indent="-519113">
              <a:spcAft>
                <a:spcPts val="850"/>
              </a:spcAft>
              <a:buFont typeface="Arial" pitchFamily="34" charset="0"/>
              <a:buChar char="•"/>
            </a:pPr>
            <a:r>
              <a:rPr lang="en-US" sz="2000">
                <a:latin typeface="Calibri" pitchFamily="34" charset="0"/>
                <a:cs typeface="Arial" pitchFamily="34" charset="0"/>
                <a:sym typeface="Arial" pitchFamily="34" charset="0"/>
              </a:rPr>
              <a:t>Community Leaders</a:t>
            </a:r>
          </a:p>
        </p:txBody>
      </p:sp>
      <p:pic>
        <p:nvPicPr>
          <p:cNvPr id="16390" name="Picture 1" descr="DSC06356"/>
          <p:cNvPicPr>
            <a:picLocks noChangeAspect="1" noChangeArrowheads="1"/>
          </p:cNvPicPr>
          <p:nvPr/>
        </p:nvPicPr>
        <p:blipFill>
          <a:blip r:embed="rId4" cstate="print"/>
          <a:srcRect/>
          <a:stretch>
            <a:fillRect/>
          </a:stretch>
        </p:blipFill>
        <p:spPr bwMode="auto">
          <a:xfrm>
            <a:off x="4953000" y="2362200"/>
            <a:ext cx="2192338" cy="1606550"/>
          </a:xfrm>
          <a:prstGeom prst="rect">
            <a:avLst/>
          </a:prstGeom>
          <a:noFill/>
          <a:ln w="9525">
            <a:noFill/>
            <a:miter lim="800000"/>
            <a:headEnd/>
            <a:tailEnd/>
          </a:ln>
        </p:spPr>
      </p:pic>
      <p:pic>
        <p:nvPicPr>
          <p:cNvPr id="16391" name="Picture 13" descr="C:\Documents and Settings\User\Desktop\Coughing.JPG"/>
          <p:cNvPicPr>
            <a:picLocks noChangeAspect="1" noChangeArrowheads="1"/>
          </p:cNvPicPr>
          <p:nvPr/>
        </p:nvPicPr>
        <p:blipFill>
          <a:blip r:embed="rId5" cstate="print"/>
          <a:srcRect/>
          <a:stretch>
            <a:fillRect/>
          </a:stretch>
        </p:blipFill>
        <p:spPr bwMode="auto">
          <a:xfrm>
            <a:off x="228600" y="1600200"/>
            <a:ext cx="2143125" cy="1608138"/>
          </a:xfrm>
          <a:prstGeom prst="rect">
            <a:avLst/>
          </a:prstGeom>
          <a:noFill/>
          <a:ln w="9525">
            <a:noFill/>
            <a:miter lim="800000"/>
            <a:headEnd/>
            <a:tailEnd/>
          </a:ln>
        </p:spPr>
      </p:pic>
      <p:pic>
        <p:nvPicPr>
          <p:cNvPr id="16392" name="Picture 5"/>
          <p:cNvPicPr>
            <a:picLocks noChangeAspect="1"/>
          </p:cNvPicPr>
          <p:nvPr/>
        </p:nvPicPr>
        <p:blipFill>
          <a:blip r:embed="rId6" cstate="print"/>
          <a:srcRect/>
          <a:stretch>
            <a:fillRect/>
          </a:stretch>
        </p:blipFill>
        <p:spPr bwMode="auto">
          <a:xfrm>
            <a:off x="2286000" y="1066800"/>
            <a:ext cx="2773363" cy="2649538"/>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a:xfrm>
            <a:off x="228600" y="160338"/>
            <a:ext cx="8915400" cy="609600"/>
          </a:xfrm>
        </p:spPr>
        <p:txBody>
          <a:bodyPr lIns="62506" rIns="62506"/>
          <a:lstStyle/>
          <a:p>
            <a:pPr eaLnBrk="1" hangingPunct="1"/>
            <a:r>
              <a:rPr lang="en-US" sz="3100" smtClean="0">
                <a:latin typeface="Calibri" pitchFamily="34" charset="0"/>
                <a:cs typeface="Arial" pitchFamily="34" charset="0"/>
                <a:sym typeface="Arial" pitchFamily="34" charset="0"/>
              </a:rPr>
              <a:t>Empowering communities to protect themselves</a:t>
            </a:r>
            <a:endParaRPr lang="en-US" sz="3100" smtClean="0">
              <a:latin typeface="Calibri" pitchFamily="34" charset="0"/>
              <a:ea typeface="ヒラギノ角ゴ ProN W6"/>
              <a:cs typeface="ヒラギノ角ゴ ProN W6"/>
              <a:sym typeface="Arial" pitchFamily="34" charset="0"/>
            </a:endParaRPr>
          </a:p>
        </p:txBody>
      </p:sp>
      <p:sp>
        <p:nvSpPr>
          <p:cNvPr id="17411" name="Rectangle 4"/>
          <p:cNvSpPr>
            <a:spLocks noGrp="1" noChangeArrowheads="1"/>
          </p:cNvSpPr>
          <p:nvPr>
            <p:ph idx="1"/>
          </p:nvPr>
        </p:nvSpPr>
        <p:spPr>
          <a:xfrm>
            <a:off x="4643438" y="1179513"/>
            <a:ext cx="4500562" cy="2678112"/>
          </a:xfrm>
        </p:spPr>
        <p:txBody>
          <a:bodyPr lIns="62506" rIns="62506"/>
          <a:lstStyle/>
          <a:p>
            <a:pPr marL="519113" indent="-519113" algn="ctr" eaLnBrk="1" hangingPunct="1">
              <a:spcBef>
                <a:spcPct val="0"/>
              </a:spcBef>
              <a:spcAft>
                <a:spcPts val="850"/>
              </a:spcAft>
              <a:buFontTx/>
              <a:buNone/>
            </a:pPr>
            <a:r>
              <a:rPr lang="en-US" sz="2500" b="1" i="1" smtClean="0">
                <a:latin typeface="Calibri" pitchFamily="34" charset="0"/>
                <a:cs typeface="Arial" pitchFamily="34" charset="0"/>
                <a:sym typeface="Arial" pitchFamily="34" charset="0"/>
              </a:rPr>
              <a:t>One Village = One Poultry Unit</a:t>
            </a:r>
          </a:p>
          <a:p>
            <a:pPr marL="519113" indent="-519113" eaLnBrk="1" hangingPunct="1">
              <a:spcBef>
                <a:spcPct val="0"/>
              </a:spcBef>
              <a:spcAft>
                <a:spcPts val="850"/>
              </a:spcAft>
            </a:pPr>
            <a:r>
              <a:rPr lang="en-US" sz="2000" smtClean="0">
                <a:latin typeface="Calibri" pitchFamily="34" charset="0"/>
                <a:cs typeface="Arial" pitchFamily="34" charset="0"/>
                <a:sym typeface="Arial" pitchFamily="34" charset="0"/>
              </a:rPr>
              <a:t>Participatory Approaches Work</a:t>
            </a:r>
            <a:endParaRPr lang="en-US" sz="2000" smtClean="0">
              <a:latin typeface="Calibri" pitchFamily="34" charset="0"/>
              <a:sym typeface="Arial" pitchFamily="34" charset="0"/>
            </a:endParaRPr>
          </a:p>
          <a:p>
            <a:pPr marL="519113" indent="-519113" eaLnBrk="1" hangingPunct="1">
              <a:spcBef>
                <a:spcPts val="425"/>
              </a:spcBef>
              <a:spcAft>
                <a:spcPts val="850"/>
              </a:spcAft>
            </a:pPr>
            <a:r>
              <a:rPr lang="en-US" sz="2000" smtClean="0">
                <a:latin typeface="Calibri" pitchFamily="34" charset="0"/>
                <a:cs typeface="Arial" pitchFamily="34" charset="0"/>
                <a:sym typeface="Arial" pitchFamily="34" charset="0"/>
              </a:rPr>
              <a:t>Risk Assessment and Communication</a:t>
            </a:r>
            <a:endParaRPr lang="en-US" sz="2000" smtClean="0">
              <a:latin typeface="Calibri" pitchFamily="34" charset="0"/>
              <a:sym typeface="Arial" pitchFamily="34" charset="0"/>
            </a:endParaRPr>
          </a:p>
          <a:p>
            <a:pPr marL="519113" indent="-519113" eaLnBrk="1" hangingPunct="1">
              <a:spcBef>
                <a:spcPts val="425"/>
              </a:spcBef>
              <a:spcAft>
                <a:spcPts val="850"/>
              </a:spcAft>
            </a:pPr>
            <a:r>
              <a:rPr lang="en-US" sz="2000" smtClean="0">
                <a:latin typeface="Calibri" pitchFamily="34" charset="0"/>
                <a:cs typeface="Arial" pitchFamily="34" charset="0"/>
                <a:sym typeface="Arial" pitchFamily="34" charset="0"/>
              </a:rPr>
              <a:t>Analysis of Resources and threats</a:t>
            </a:r>
            <a:endParaRPr lang="en-US" sz="2000" smtClean="0">
              <a:latin typeface="Calibri" pitchFamily="34" charset="0"/>
              <a:sym typeface="Arial" pitchFamily="34" charset="0"/>
            </a:endParaRPr>
          </a:p>
          <a:p>
            <a:pPr marL="519113" indent="-519113" eaLnBrk="1" hangingPunct="1">
              <a:spcBef>
                <a:spcPts val="425"/>
              </a:spcBef>
              <a:spcAft>
                <a:spcPts val="850"/>
              </a:spcAft>
            </a:pPr>
            <a:r>
              <a:rPr lang="en-US" sz="2000" smtClean="0">
                <a:latin typeface="Calibri" pitchFamily="34" charset="0"/>
                <a:cs typeface="Arial" pitchFamily="34" charset="0"/>
                <a:sym typeface="Arial" pitchFamily="34" charset="0"/>
              </a:rPr>
              <a:t>Local Solutions</a:t>
            </a:r>
            <a:endParaRPr lang="en-US" sz="2000" smtClean="0">
              <a:latin typeface="Calibri" pitchFamily="34" charset="0"/>
              <a:sym typeface="Arial" pitchFamily="34" charset="0"/>
            </a:endParaRPr>
          </a:p>
          <a:p>
            <a:pPr marL="519113" indent="-519113" eaLnBrk="1" hangingPunct="1">
              <a:spcBef>
                <a:spcPts val="425"/>
              </a:spcBef>
              <a:buFontTx/>
              <a:buNone/>
            </a:pPr>
            <a:endParaRPr lang="en-US" sz="2700" smtClean="0">
              <a:sym typeface="Arial" pitchFamily="34" charset="0"/>
            </a:endParaRPr>
          </a:p>
          <a:p>
            <a:pPr marL="519113" indent="-519113" eaLnBrk="1" hangingPunct="1">
              <a:spcBef>
                <a:spcPts val="425"/>
              </a:spcBef>
              <a:buFontTx/>
              <a:buNone/>
            </a:pPr>
            <a:endParaRPr lang="en-US" sz="3900" smtClean="0">
              <a:sym typeface="Arial" pitchFamily="34" charset="0"/>
            </a:endParaRPr>
          </a:p>
        </p:txBody>
      </p:sp>
      <p:pic>
        <p:nvPicPr>
          <p:cNvPr id="17412" name="Picture 11" descr="Thongthing village 025"/>
          <p:cNvPicPr>
            <a:picLocks noChangeAspect="1" noChangeArrowheads="1"/>
          </p:cNvPicPr>
          <p:nvPr/>
        </p:nvPicPr>
        <p:blipFill>
          <a:blip r:embed="rId3" cstate="print"/>
          <a:srcRect/>
          <a:stretch>
            <a:fillRect/>
          </a:stretch>
        </p:blipFill>
        <p:spPr bwMode="auto">
          <a:xfrm>
            <a:off x="500063" y="1231900"/>
            <a:ext cx="3375025" cy="2432050"/>
          </a:xfrm>
          <a:prstGeom prst="rect">
            <a:avLst/>
          </a:prstGeom>
          <a:noFill/>
          <a:ln w="9525">
            <a:noFill/>
            <a:miter lim="800000"/>
            <a:headEnd/>
            <a:tailEnd/>
          </a:ln>
        </p:spPr>
      </p:pic>
      <p:pic>
        <p:nvPicPr>
          <p:cNvPr id="17413" name="Picture 10" descr="PAR Champa &amp; Champassack august 785"/>
          <p:cNvPicPr>
            <a:picLocks noChangeAspect="1" noChangeArrowheads="1"/>
          </p:cNvPicPr>
          <p:nvPr/>
        </p:nvPicPr>
        <p:blipFill>
          <a:blip r:embed="rId4" cstate="print"/>
          <a:srcRect/>
          <a:stretch>
            <a:fillRect/>
          </a:stretch>
        </p:blipFill>
        <p:spPr bwMode="auto">
          <a:xfrm>
            <a:off x="554038" y="3803650"/>
            <a:ext cx="3321050" cy="2192338"/>
          </a:xfrm>
          <a:prstGeom prst="rect">
            <a:avLst/>
          </a:prstGeom>
          <a:noFill/>
          <a:ln w="9525">
            <a:noFill/>
            <a:miter lim="800000"/>
            <a:headEnd/>
            <a:tailEnd/>
          </a:ln>
        </p:spPr>
      </p:pic>
      <p:pic>
        <p:nvPicPr>
          <p:cNvPr id="17414" name="Picture 11" descr="launching 025"/>
          <p:cNvPicPr>
            <a:picLocks noChangeAspect="1" noChangeArrowheads="1"/>
          </p:cNvPicPr>
          <p:nvPr/>
        </p:nvPicPr>
        <p:blipFill>
          <a:blip r:embed="rId5" cstate="print"/>
          <a:srcRect/>
          <a:stretch>
            <a:fillRect/>
          </a:stretch>
        </p:blipFill>
        <p:spPr bwMode="auto">
          <a:xfrm>
            <a:off x="5268913" y="3911600"/>
            <a:ext cx="3054350" cy="2030413"/>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609600" y="304800"/>
            <a:ext cx="7772400" cy="609600"/>
          </a:xfrm>
        </p:spPr>
        <p:txBody>
          <a:bodyPr lIns="62506" rIns="62506"/>
          <a:lstStyle/>
          <a:p>
            <a:pPr eaLnBrk="1" hangingPunct="1"/>
            <a:r>
              <a:rPr lang="en-US" sz="3200" smtClean="0">
                <a:latin typeface="Calibri" pitchFamily="34" charset="0"/>
                <a:cs typeface="Arial" pitchFamily="34" charset="0"/>
                <a:sym typeface="Arial" pitchFamily="34" charset="0"/>
              </a:rPr>
              <a:t>Bridging Language and Cultural Differences</a:t>
            </a:r>
            <a:endParaRPr lang="en-US" sz="3200" smtClean="0">
              <a:latin typeface="Calibri" pitchFamily="34" charset="0"/>
              <a:ea typeface="ヒラギノ角ゴ ProN W6"/>
              <a:cs typeface="ヒラギノ角ゴ ProN W6"/>
              <a:sym typeface="Arial" pitchFamily="34" charset="0"/>
            </a:endParaRPr>
          </a:p>
        </p:txBody>
      </p:sp>
      <p:sp>
        <p:nvSpPr>
          <p:cNvPr id="18435" name="Rectangle 4"/>
          <p:cNvSpPr>
            <a:spLocks noGrp="1" noChangeArrowheads="1"/>
          </p:cNvSpPr>
          <p:nvPr>
            <p:ph idx="1"/>
          </p:nvPr>
        </p:nvSpPr>
        <p:spPr>
          <a:xfrm>
            <a:off x="231775" y="1125538"/>
            <a:ext cx="7772400" cy="4343400"/>
          </a:xfrm>
        </p:spPr>
        <p:txBody>
          <a:bodyPr lIns="62506" rIns="62506"/>
          <a:lstStyle/>
          <a:p>
            <a:pPr marL="279400" indent="-279400" eaLnBrk="1" hangingPunct="1">
              <a:spcBef>
                <a:spcPct val="0"/>
              </a:spcBef>
              <a:spcAft>
                <a:spcPts val="850"/>
              </a:spcAft>
            </a:pPr>
            <a:r>
              <a:rPr lang="en-US" sz="2700" smtClean="0">
                <a:latin typeface="Calibri" pitchFamily="34" charset="0"/>
                <a:cs typeface="Arial" pitchFamily="34" charset="0"/>
                <a:sym typeface="Arial" pitchFamily="34" charset="0"/>
              </a:rPr>
              <a:t>Scientists and Farmers</a:t>
            </a:r>
            <a:endParaRPr lang="en-US" sz="2700" smtClean="0">
              <a:latin typeface="Calibri" pitchFamily="34" charset="0"/>
              <a:sym typeface="Arial" pitchFamily="34" charset="0"/>
            </a:endParaRPr>
          </a:p>
          <a:p>
            <a:pPr marL="279400" indent="-279400" eaLnBrk="1" hangingPunct="1">
              <a:spcBef>
                <a:spcPts val="425"/>
              </a:spcBef>
              <a:spcAft>
                <a:spcPts val="850"/>
              </a:spcAft>
            </a:pPr>
            <a:r>
              <a:rPr lang="en-US" sz="2700" smtClean="0">
                <a:latin typeface="Calibri" pitchFamily="34" charset="0"/>
                <a:cs typeface="Arial" pitchFamily="34" charset="0"/>
                <a:sym typeface="Arial" pitchFamily="34" charset="0"/>
              </a:rPr>
              <a:t>Animal and Human Stakeholders</a:t>
            </a:r>
            <a:endParaRPr lang="en-US" sz="2700" smtClean="0">
              <a:latin typeface="Calibri" pitchFamily="34" charset="0"/>
              <a:sym typeface="Arial" pitchFamily="34" charset="0"/>
            </a:endParaRPr>
          </a:p>
          <a:p>
            <a:pPr marL="279400" indent="-279400" eaLnBrk="1" hangingPunct="1">
              <a:spcBef>
                <a:spcPts val="425"/>
              </a:spcBef>
              <a:spcAft>
                <a:spcPts val="850"/>
              </a:spcAft>
            </a:pPr>
            <a:r>
              <a:rPr lang="en-US" sz="2700" smtClean="0">
                <a:latin typeface="Calibri" pitchFamily="34" charset="0"/>
                <a:cs typeface="Arial" pitchFamily="34" charset="0"/>
                <a:sym typeface="Arial" pitchFamily="34" charset="0"/>
              </a:rPr>
              <a:t>Ethnic minorities</a:t>
            </a:r>
            <a:endParaRPr lang="en-US" sz="2700" smtClean="0">
              <a:latin typeface="Calibri" pitchFamily="34" charset="0"/>
              <a:sym typeface="Arial" pitchFamily="34" charset="0"/>
            </a:endParaRPr>
          </a:p>
          <a:p>
            <a:pPr marL="279400" indent="-279400" eaLnBrk="1" hangingPunct="1">
              <a:spcBef>
                <a:spcPts val="425"/>
              </a:spcBef>
              <a:spcAft>
                <a:spcPts val="850"/>
              </a:spcAft>
            </a:pPr>
            <a:r>
              <a:rPr lang="en-US" sz="2700" smtClean="0">
                <a:latin typeface="Calibri" pitchFamily="34" charset="0"/>
                <a:cs typeface="Arial" pitchFamily="34" charset="0"/>
                <a:sym typeface="Arial" pitchFamily="34" charset="0"/>
              </a:rPr>
              <a:t>Border communities</a:t>
            </a:r>
            <a:endParaRPr lang="en-US" sz="2700" smtClean="0">
              <a:latin typeface="Calibri" pitchFamily="34" charset="0"/>
              <a:sym typeface="Arial" pitchFamily="34" charset="0"/>
            </a:endParaRPr>
          </a:p>
          <a:p>
            <a:pPr marL="279400" indent="-279400" eaLnBrk="1" hangingPunct="1">
              <a:spcBef>
                <a:spcPts val="425"/>
              </a:spcBef>
              <a:buFontTx/>
              <a:buNone/>
            </a:pPr>
            <a:endParaRPr lang="en-US" sz="2700" smtClean="0">
              <a:sym typeface="Arial" pitchFamily="34" charset="0"/>
            </a:endParaRPr>
          </a:p>
          <a:p>
            <a:pPr marL="279400" indent="-279400" eaLnBrk="1" hangingPunct="1">
              <a:spcBef>
                <a:spcPts val="425"/>
              </a:spcBef>
              <a:buFontTx/>
              <a:buNone/>
            </a:pPr>
            <a:endParaRPr lang="en-US" sz="2700" smtClean="0">
              <a:sym typeface="Arial" pitchFamily="34" charset="0"/>
            </a:endParaRPr>
          </a:p>
          <a:p>
            <a:pPr marL="279400" indent="-279400" eaLnBrk="1" hangingPunct="1">
              <a:spcBef>
                <a:spcPts val="425"/>
              </a:spcBef>
              <a:buFontTx/>
              <a:buNone/>
            </a:pPr>
            <a:endParaRPr lang="en-US" sz="2700" smtClean="0">
              <a:sym typeface="Arial" pitchFamily="34" charset="0"/>
            </a:endParaRPr>
          </a:p>
          <a:p>
            <a:pPr marL="279400" indent="-279400" eaLnBrk="1" hangingPunct="1">
              <a:spcBef>
                <a:spcPts val="425"/>
              </a:spcBef>
              <a:buFontTx/>
              <a:buNone/>
            </a:pPr>
            <a:endParaRPr lang="en-US" sz="3900" smtClean="0">
              <a:sym typeface="Arial" pitchFamily="34" charset="0"/>
            </a:endParaRPr>
          </a:p>
        </p:txBody>
      </p:sp>
      <p:pic>
        <p:nvPicPr>
          <p:cNvPr id="18436" name="Picture 3"/>
          <p:cNvPicPr>
            <a:picLocks noChangeAspect="1" noChangeArrowheads="1"/>
          </p:cNvPicPr>
          <p:nvPr/>
        </p:nvPicPr>
        <p:blipFill>
          <a:blip r:embed="rId3" cstate="print"/>
          <a:srcRect/>
          <a:stretch>
            <a:fillRect/>
          </a:stretch>
        </p:blipFill>
        <p:spPr bwMode="auto">
          <a:xfrm>
            <a:off x="4197350" y="2571750"/>
            <a:ext cx="4719638" cy="3429000"/>
          </a:xfrm>
          <a:prstGeom prst="rect">
            <a:avLst/>
          </a:prstGeom>
          <a:noFill/>
          <a:ln w="9525">
            <a:noFill/>
            <a:miter lim="800000"/>
            <a:headEnd/>
            <a:tailEnd/>
          </a:ln>
        </p:spPr>
      </p:pic>
      <p:pic>
        <p:nvPicPr>
          <p:cNvPr id="18437" name="Picture 2" descr="C:\Documents and Settings\User\Desktop\Hmong.JPG"/>
          <p:cNvPicPr>
            <a:picLocks noChangeAspect="1" noChangeArrowheads="1"/>
          </p:cNvPicPr>
          <p:nvPr/>
        </p:nvPicPr>
        <p:blipFill>
          <a:blip r:embed="rId4" cstate="print"/>
          <a:srcRect/>
          <a:stretch>
            <a:fillRect/>
          </a:stretch>
        </p:blipFill>
        <p:spPr bwMode="auto">
          <a:xfrm>
            <a:off x="339725" y="3482975"/>
            <a:ext cx="3397250" cy="2463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228600"/>
            <a:ext cx="7924800" cy="914400"/>
          </a:xfrm>
        </p:spPr>
        <p:txBody>
          <a:bodyPr/>
          <a:lstStyle/>
          <a:p>
            <a:r>
              <a:rPr lang="en-US" sz="2800" dirty="0" smtClean="0"/>
              <a:t>Supporting the media for accurate and responsible reporting to address fear and stigma</a:t>
            </a:r>
          </a:p>
        </p:txBody>
      </p:sp>
      <p:pic>
        <p:nvPicPr>
          <p:cNvPr id="19459" name="Picture 8"/>
          <p:cNvPicPr>
            <a:picLocks noChangeAspect="1"/>
          </p:cNvPicPr>
          <p:nvPr/>
        </p:nvPicPr>
        <p:blipFill>
          <a:blip r:embed="rId2" cstate="print"/>
          <a:srcRect/>
          <a:stretch>
            <a:fillRect/>
          </a:stretch>
        </p:blipFill>
        <p:spPr bwMode="auto">
          <a:xfrm>
            <a:off x="914400" y="1371600"/>
            <a:ext cx="7848600" cy="54864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457200" y="914400"/>
            <a:ext cx="8229600" cy="1143000"/>
          </a:xfrm>
          <a:prstGeom prst="rect">
            <a:avLst/>
          </a:prstGeom>
        </p:spPr>
        <p:txBody>
          <a:bodyPr anchor="ctr"/>
          <a:lstStyle/>
          <a:p>
            <a:r>
              <a:rPr lang="en-US" sz="3200" dirty="0" smtClean="0"/>
              <a:t>Where do we start?</a:t>
            </a:r>
            <a:r>
              <a:rPr lang="en-US" dirty="0" smtClean="0"/>
              <a:t/>
            </a:r>
            <a:br>
              <a:rPr lang="en-US" dirty="0" smtClean="0"/>
            </a:br>
            <a:endParaRPr lang="en-US" dirty="0" smtClean="0"/>
          </a:p>
        </p:txBody>
      </p:sp>
      <p:sp>
        <p:nvSpPr>
          <p:cNvPr id="20483" name="Content Placeholder 2"/>
          <p:cNvSpPr>
            <a:spLocks noGrp="1"/>
          </p:cNvSpPr>
          <p:nvPr>
            <p:ph idx="4294967295"/>
          </p:nvPr>
        </p:nvSpPr>
        <p:spPr>
          <a:xfrm>
            <a:off x="381000" y="1905000"/>
            <a:ext cx="8229600" cy="4525962"/>
          </a:xfrm>
          <a:prstGeom prst="rect">
            <a:avLst/>
          </a:prstGeom>
        </p:spPr>
        <p:txBody>
          <a:bodyPr/>
          <a:lstStyle/>
          <a:p>
            <a:pPr>
              <a:spcBef>
                <a:spcPts val="1200"/>
              </a:spcBef>
            </a:pPr>
            <a:r>
              <a:rPr lang="en-US" sz="2800" dirty="0" smtClean="0"/>
              <a:t>Identify “High-Risk" Groups at Animal-Human Interface</a:t>
            </a:r>
          </a:p>
          <a:p>
            <a:pPr lvl="1">
              <a:spcBef>
                <a:spcPts val="1200"/>
              </a:spcBef>
            </a:pPr>
            <a:r>
              <a:rPr lang="en-US" sz="2400" dirty="0" smtClean="0"/>
              <a:t>Primarily those most likely to be exposed and infected (e.g., hunters and others who come in contact with wild animals and their excreta, including urban populations)</a:t>
            </a:r>
          </a:p>
          <a:p>
            <a:pPr lvl="1">
              <a:spcBef>
                <a:spcPts val="1800"/>
              </a:spcBef>
            </a:pPr>
            <a:r>
              <a:rPr lang="en-US" sz="2400" dirty="0" smtClean="0"/>
              <a:t>But also institutions and organizations that create an enabling environment for transmission (e.g., wild animal/meat trade;  extractive industries: logging, mining, oil) </a:t>
            </a:r>
          </a:p>
        </p:txBody>
      </p:sp>
      <p:sp>
        <p:nvSpPr>
          <p:cNvPr id="4" name="TextBox 3"/>
          <p:cNvSpPr txBox="1">
            <a:spLocks noChangeArrowheads="1"/>
          </p:cNvSpPr>
          <p:nvPr/>
        </p:nvSpPr>
        <p:spPr bwMode="auto">
          <a:xfrm>
            <a:off x="0" y="152400"/>
            <a:ext cx="5562600" cy="369332"/>
          </a:xfrm>
          <a:prstGeom prst="rect">
            <a:avLst/>
          </a:prstGeom>
          <a:noFill/>
          <a:ln w="9525">
            <a:noFill/>
            <a:miter lim="800000"/>
            <a:headEnd/>
            <a:tailEnd/>
          </a:ln>
        </p:spPr>
        <p:txBody>
          <a:bodyPr>
            <a:spAutoFit/>
          </a:bodyPr>
          <a:lstStyle/>
          <a:p>
            <a:r>
              <a:rPr lang="en-US" b="1" dirty="0" smtClean="0">
                <a:solidFill>
                  <a:srgbClr val="800000"/>
                </a:solidFill>
              </a:rPr>
              <a:t>   Plan </a:t>
            </a:r>
            <a:r>
              <a:rPr lang="en-US" b="1" dirty="0">
                <a:solidFill>
                  <a:srgbClr val="800000"/>
                </a:solidFill>
              </a:rPr>
              <a:t>for Lao PDR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371600"/>
            <a:ext cx="8686800" cy="533400"/>
          </a:xfrm>
        </p:spPr>
        <p:txBody>
          <a:bodyPr/>
          <a:lstStyle/>
          <a:p>
            <a:r>
              <a:rPr lang="en-US" sz="2800" smtClean="0"/>
              <a:t>Year 1-2: Potential activities</a:t>
            </a:r>
          </a:p>
        </p:txBody>
      </p:sp>
      <p:sp>
        <p:nvSpPr>
          <p:cNvPr id="21507" name="Content Placeholder 2"/>
          <p:cNvSpPr>
            <a:spLocks noGrp="1"/>
          </p:cNvSpPr>
          <p:nvPr>
            <p:ph idx="1"/>
          </p:nvPr>
        </p:nvSpPr>
        <p:spPr>
          <a:xfrm>
            <a:off x="685800" y="1905000"/>
            <a:ext cx="8458200" cy="4191000"/>
          </a:xfrm>
        </p:spPr>
        <p:txBody>
          <a:bodyPr/>
          <a:lstStyle/>
          <a:p>
            <a:r>
              <a:rPr lang="en-US" sz="2800" smtClean="0"/>
              <a:t>Conduct exploratory research to identify high-risk populations and characterize risk factors</a:t>
            </a:r>
          </a:p>
          <a:p>
            <a:pPr>
              <a:spcBef>
                <a:spcPts val="1200"/>
              </a:spcBef>
            </a:pPr>
            <a:r>
              <a:rPr lang="en-US" sz="2800" smtClean="0"/>
              <a:t>Identify ongoing interventions, assess effectiveness, feasibility of implementation at scale and sustainability</a:t>
            </a:r>
          </a:p>
          <a:p>
            <a:pPr lvl="1">
              <a:buFontTx/>
              <a:buNone/>
            </a:pPr>
            <a:endParaRPr lang="en-US" smtClean="0"/>
          </a:p>
          <a:p>
            <a:pPr lvl="1"/>
            <a:endParaRPr lang="en-US" smtClean="0"/>
          </a:p>
        </p:txBody>
      </p:sp>
      <p:sp>
        <p:nvSpPr>
          <p:cNvPr id="21508" name="TextBox 3"/>
          <p:cNvSpPr txBox="1">
            <a:spLocks noChangeArrowheads="1"/>
          </p:cNvSpPr>
          <p:nvPr/>
        </p:nvSpPr>
        <p:spPr bwMode="auto">
          <a:xfrm>
            <a:off x="0" y="152400"/>
            <a:ext cx="5562600" cy="369332"/>
          </a:xfrm>
          <a:prstGeom prst="rect">
            <a:avLst/>
          </a:prstGeom>
          <a:noFill/>
          <a:ln w="9525">
            <a:noFill/>
            <a:miter lim="800000"/>
            <a:headEnd/>
            <a:tailEnd/>
          </a:ln>
        </p:spPr>
        <p:txBody>
          <a:bodyPr>
            <a:spAutoFit/>
          </a:bodyPr>
          <a:lstStyle/>
          <a:p>
            <a:r>
              <a:rPr lang="en-US" b="1" dirty="0" smtClean="0">
                <a:solidFill>
                  <a:srgbClr val="800000"/>
                </a:solidFill>
              </a:rPr>
              <a:t>   Plan </a:t>
            </a:r>
            <a:r>
              <a:rPr lang="en-US" b="1" dirty="0">
                <a:solidFill>
                  <a:srgbClr val="800000"/>
                </a:solidFill>
              </a:rPr>
              <a:t>for Lao PDR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6"/>
          <p:cNvSpPr>
            <a:spLocks noGrp="1"/>
          </p:cNvSpPr>
          <p:nvPr>
            <p:ph idx="1"/>
          </p:nvPr>
        </p:nvSpPr>
        <p:spPr>
          <a:xfrm>
            <a:off x="457200" y="1676400"/>
            <a:ext cx="7924800" cy="4373563"/>
          </a:xfrm>
        </p:spPr>
        <p:txBody>
          <a:bodyPr/>
          <a:lstStyle/>
          <a:p>
            <a:pPr>
              <a:buFontTx/>
              <a:buNone/>
            </a:pPr>
            <a:r>
              <a:rPr lang="en-US" sz="2800" b="1" dirty="0" smtClean="0">
                <a:solidFill>
                  <a:srgbClr val="800000"/>
                </a:solidFill>
              </a:rPr>
              <a:t>Goal</a:t>
            </a:r>
            <a:r>
              <a:rPr lang="en-US" sz="2800" dirty="0" smtClean="0"/>
              <a:t>:  To prevent the emergence and spread of </a:t>
            </a:r>
            <a:r>
              <a:rPr lang="en-US" sz="2800" dirty="0" err="1" smtClean="0"/>
              <a:t>zoonotic</a:t>
            </a:r>
            <a:r>
              <a:rPr lang="en-US" sz="2800" dirty="0" smtClean="0"/>
              <a:t> diseases, building on USAID’s H5N1 avian influenza efforts.</a:t>
            </a:r>
          </a:p>
          <a:p>
            <a:pPr>
              <a:buFontTx/>
              <a:buNone/>
            </a:pPr>
            <a:endParaRPr lang="en-US" sz="2800" dirty="0" smtClean="0"/>
          </a:p>
          <a:p>
            <a:pPr>
              <a:buFontTx/>
              <a:buNone/>
            </a:pPr>
            <a:endParaRPr lang="en-US" sz="2800" dirty="0" smtClean="0"/>
          </a:p>
          <a:p>
            <a:pPr>
              <a:buFontTx/>
              <a:buNone/>
            </a:pPr>
            <a:r>
              <a:rPr lang="en-US" sz="2800" dirty="0" smtClean="0"/>
              <a:t> </a:t>
            </a:r>
          </a:p>
        </p:txBody>
      </p:sp>
      <p:sp>
        <p:nvSpPr>
          <p:cNvPr id="10" name="Rectangle 9"/>
          <p:cNvSpPr/>
          <p:nvPr/>
        </p:nvSpPr>
        <p:spPr>
          <a:xfrm>
            <a:off x="762000" y="3124200"/>
            <a:ext cx="45720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PREVENT applies a </a:t>
            </a:r>
            <a:r>
              <a:rPr lang="en-US" dirty="0">
                <a:solidFill>
                  <a:srgbClr val="800000"/>
                </a:solidFill>
              </a:rPr>
              <a:t>social and behavior change approach</a:t>
            </a:r>
            <a:r>
              <a:rPr lang="en-US" dirty="0">
                <a:solidFill>
                  <a:srgbClr val="BF504D"/>
                </a:solidFill>
              </a:rPr>
              <a:t> </a:t>
            </a:r>
            <a:r>
              <a:rPr lang="en-US" dirty="0">
                <a:solidFill>
                  <a:schemeClr val="tx1"/>
                </a:solidFill>
              </a:rPr>
              <a:t>to develop and introduce interventions for improved practices at multiple levels </a:t>
            </a:r>
          </a:p>
        </p:txBody>
      </p:sp>
      <p:graphicFrame>
        <p:nvGraphicFramePr>
          <p:cNvPr id="5" name="Diagram 4"/>
          <p:cNvGraphicFramePr/>
          <p:nvPr/>
        </p:nvGraphicFramePr>
        <p:xfrm>
          <a:off x="4876800" y="2819400"/>
          <a:ext cx="4267200" cy="347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762000" y="2590800"/>
            <a:ext cx="7696200" cy="3505200"/>
          </a:xfrm>
        </p:spPr>
        <p:txBody>
          <a:bodyPr/>
          <a:lstStyle/>
          <a:p>
            <a:pPr>
              <a:spcBef>
                <a:spcPts val="1200"/>
              </a:spcBef>
            </a:pPr>
            <a:r>
              <a:rPr lang="en-US" smtClean="0"/>
              <a:t>Implement tested interventions at scale</a:t>
            </a:r>
          </a:p>
          <a:p>
            <a:pPr>
              <a:spcBef>
                <a:spcPts val="1200"/>
              </a:spcBef>
            </a:pPr>
            <a:r>
              <a:rPr lang="en-US" smtClean="0"/>
              <a:t>Support advocacy to build a supportive environment for EPT </a:t>
            </a:r>
          </a:p>
          <a:p>
            <a:endParaRPr lang="en-US" smtClean="0"/>
          </a:p>
        </p:txBody>
      </p:sp>
      <p:sp>
        <p:nvSpPr>
          <p:cNvPr id="22531" name="TextBox 3"/>
          <p:cNvSpPr txBox="1">
            <a:spLocks noChangeArrowheads="1"/>
          </p:cNvSpPr>
          <p:nvPr/>
        </p:nvSpPr>
        <p:spPr bwMode="auto">
          <a:xfrm>
            <a:off x="457200" y="228600"/>
            <a:ext cx="5562600" cy="369332"/>
          </a:xfrm>
          <a:prstGeom prst="rect">
            <a:avLst/>
          </a:prstGeom>
          <a:noFill/>
          <a:ln w="9525">
            <a:noFill/>
            <a:miter lim="800000"/>
            <a:headEnd/>
            <a:tailEnd/>
          </a:ln>
        </p:spPr>
        <p:txBody>
          <a:bodyPr>
            <a:spAutoFit/>
          </a:bodyPr>
          <a:lstStyle/>
          <a:p>
            <a:r>
              <a:rPr lang="en-US" b="1" dirty="0">
                <a:solidFill>
                  <a:srgbClr val="800000"/>
                </a:solidFill>
              </a:rPr>
              <a:t>Plan for Lao PDR</a:t>
            </a:r>
          </a:p>
        </p:txBody>
      </p:sp>
      <p:sp>
        <p:nvSpPr>
          <p:cNvPr id="22532" name="Title 1"/>
          <p:cNvSpPr>
            <a:spLocks noGrp="1"/>
          </p:cNvSpPr>
          <p:nvPr>
            <p:ph type="title"/>
          </p:nvPr>
        </p:nvSpPr>
        <p:spPr>
          <a:xfrm>
            <a:off x="1066800" y="1371600"/>
            <a:ext cx="7848600" cy="914400"/>
          </a:xfrm>
        </p:spPr>
        <p:txBody>
          <a:bodyPr/>
          <a:lstStyle/>
          <a:p>
            <a:r>
              <a:rPr lang="en-US" sz="2800" smtClean="0"/>
              <a:t>Year 3: Potential activities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990600"/>
            <a:ext cx="7772400" cy="609600"/>
          </a:xfrm>
        </p:spPr>
        <p:txBody>
          <a:bodyPr/>
          <a:lstStyle/>
          <a:p>
            <a:r>
              <a:rPr lang="en-US" dirty="0" smtClean="0"/>
              <a:t>Who do we work with? </a:t>
            </a:r>
          </a:p>
        </p:txBody>
      </p:sp>
      <p:sp>
        <p:nvSpPr>
          <p:cNvPr id="23555" name="Content Placeholder 2"/>
          <p:cNvSpPr>
            <a:spLocks noGrp="1"/>
          </p:cNvSpPr>
          <p:nvPr>
            <p:ph idx="1"/>
          </p:nvPr>
        </p:nvSpPr>
        <p:spPr>
          <a:xfrm>
            <a:off x="609600" y="1828800"/>
            <a:ext cx="7772400" cy="2133600"/>
          </a:xfrm>
        </p:spPr>
        <p:txBody>
          <a:bodyPr/>
          <a:lstStyle/>
          <a:p>
            <a:r>
              <a:rPr lang="en-US" smtClean="0"/>
              <a:t>NEIDCO</a:t>
            </a:r>
          </a:p>
          <a:p>
            <a:r>
              <a:rPr lang="en-US" smtClean="0"/>
              <a:t>NAFRI</a:t>
            </a:r>
          </a:p>
          <a:p>
            <a:r>
              <a:rPr lang="en-US" smtClean="0"/>
              <a:t>WCS</a:t>
            </a:r>
          </a:p>
          <a:p>
            <a:r>
              <a:rPr lang="en-US" smtClean="0"/>
              <a:t>National University</a:t>
            </a:r>
          </a:p>
          <a:p>
            <a:r>
              <a:rPr lang="en-US" smtClean="0"/>
              <a:t>FAO </a:t>
            </a:r>
          </a:p>
        </p:txBody>
      </p:sp>
      <p:sp>
        <p:nvSpPr>
          <p:cNvPr id="4" name="TextBox 3"/>
          <p:cNvSpPr txBox="1">
            <a:spLocks noChangeArrowheads="1"/>
          </p:cNvSpPr>
          <p:nvPr/>
        </p:nvSpPr>
        <p:spPr bwMode="auto">
          <a:xfrm>
            <a:off x="152400" y="228600"/>
            <a:ext cx="5562600" cy="369332"/>
          </a:xfrm>
          <a:prstGeom prst="rect">
            <a:avLst/>
          </a:prstGeom>
          <a:noFill/>
          <a:ln w="9525">
            <a:noFill/>
            <a:miter lim="800000"/>
            <a:headEnd/>
            <a:tailEnd/>
          </a:ln>
        </p:spPr>
        <p:txBody>
          <a:bodyPr>
            <a:spAutoFit/>
          </a:bodyPr>
          <a:lstStyle/>
          <a:p>
            <a:r>
              <a:rPr lang="en-US" b="1" dirty="0">
                <a:solidFill>
                  <a:srgbClr val="800000"/>
                </a:solidFill>
              </a:rPr>
              <a:t>Plan for Lao PDR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905000" y="2819400"/>
            <a:ext cx="5715000" cy="609600"/>
          </a:xfrm>
        </p:spPr>
        <p:txBody>
          <a:bodyPr/>
          <a:lstStyle/>
          <a:p>
            <a:pPr algn="ctr"/>
            <a:r>
              <a:rPr lang="en-US" sz="4000" dirty="0" smtClean="0"/>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990600"/>
          </a:xfrm>
        </p:spPr>
        <p:txBody>
          <a:bodyPr/>
          <a:lstStyle/>
          <a:p>
            <a:r>
              <a:rPr lang="en-US" sz="3600" dirty="0" smtClean="0"/>
              <a:t>Drivers of Emerging Infectious Disease</a:t>
            </a:r>
            <a:endParaRPr lang="en-US" sz="3600" dirty="0"/>
          </a:p>
        </p:txBody>
      </p:sp>
      <p:grpSp>
        <p:nvGrpSpPr>
          <p:cNvPr id="3" name="Group 11"/>
          <p:cNvGrpSpPr>
            <a:grpSpLocks/>
          </p:cNvGrpSpPr>
          <p:nvPr/>
        </p:nvGrpSpPr>
        <p:grpSpPr bwMode="auto">
          <a:xfrm>
            <a:off x="1981200" y="1981200"/>
            <a:ext cx="5172075" cy="4191000"/>
            <a:chOff x="1673824" y="977950"/>
            <a:chExt cx="8710039" cy="8638586"/>
          </a:xfrm>
        </p:grpSpPr>
        <p:sp>
          <p:nvSpPr>
            <p:cNvPr id="4" name="Curved Left Arrow 16"/>
            <p:cNvSpPr>
              <a:spLocks noChangeArrowheads="1"/>
            </p:cNvSpPr>
            <p:nvPr/>
          </p:nvSpPr>
          <p:spPr bwMode="auto">
            <a:xfrm rot="19473366" flipH="1">
              <a:off x="1673824" y="4984211"/>
              <a:ext cx="1870075" cy="4632325"/>
            </a:xfrm>
            <a:prstGeom prst="curvedLeftArrow">
              <a:avLst>
                <a:gd name="adj1" fmla="val 25000"/>
                <a:gd name="adj2" fmla="val 50000"/>
                <a:gd name="adj3" fmla="val 25000"/>
              </a:avLst>
            </a:prstGeom>
            <a:solidFill>
              <a:srgbClr val="095BC4"/>
            </a:solidFill>
            <a:ln w="12700">
              <a:noFill/>
              <a:round/>
              <a:headEnd/>
              <a:tailEnd/>
            </a:ln>
          </p:spPr>
          <p:txBody>
            <a:bodyPr/>
            <a:lstStyle/>
            <a:p>
              <a:endParaRPr lang="en-US"/>
            </a:p>
          </p:txBody>
        </p:sp>
        <p:sp>
          <p:nvSpPr>
            <p:cNvPr id="5" name="Curved Left Arrow 17"/>
            <p:cNvSpPr>
              <a:spLocks noChangeArrowheads="1"/>
            </p:cNvSpPr>
            <p:nvPr/>
          </p:nvSpPr>
          <p:spPr bwMode="auto">
            <a:xfrm rot="12752291" flipH="1">
              <a:off x="8513788" y="4961429"/>
              <a:ext cx="1870075" cy="4632325"/>
            </a:xfrm>
            <a:prstGeom prst="curvedLeftArrow">
              <a:avLst>
                <a:gd name="adj1" fmla="val 25000"/>
                <a:gd name="adj2" fmla="val 50000"/>
                <a:gd name="adj3" fmla="val 25000"/>
              </a:avLst>
            </a:prstGeom>
            <a:solidFill>
              <a:srgbClr val="095BC4"/>
            </a:solidFill>
            <a:ln w="12700">
              <a:noFill/>
              <a:round/>
              <a:headEnd/>
              <a:tailEnd/>
            </a:ln>
          </p:spPr>
          <p:txBody>
            <a:bodyPr/>
            <a:lstStyle/>
            <a:p>
              <a:endParaRPr lang="en-US"/>
            </a:p>
          </p:txBody>
        </p:sp>
        <p:sp>
          <p:nvSpPr>
            <p:cNvPr id="6" name="Curved Left Arrow 15"/>
            <p:cNvSpPr>
              <a:spLocks noChangeArrowheads="1"/>
            </p:cNvSpPr>
            <p:nvPr/>
          </p:nvSpPr>
          <p:spPr bwMode="auto">
            <a:xfrm rot="-5772640">
              <a:off x="5069010" y="-944809"/>
              <a:ext cx="1644650" cy="5490167"/>
            </a:xfrm>
            <a:prstGeom prst="curvedLeftArrow">
              <a:avLst>
                <a:gd name="adj1" fmla="val 24990"/>
                <a:gd name="adj2" fmla="val 50027"/>
                <a:gd name="adj3" fmla="val 25000"/>
              </a:avLst>
            </a:prstGeom>
            <a:solidFill>
              <a:srgbClr val="095BC4"/>
            </a:solidFill>
            <a:ln w="12700">
              <a:noFill/>
              <a:round/>
              <a:headEnd/>
              <a:tailEnd/>
            </a:ln>
          </p:spPr>
          <p:txBody>
            <a:bodyPr/>
            <a:lstStyle/>
            <a:p>
              <a:endParaRPr lang="en-US"/>
            </a:p>
          </p:txBody>
        </p:sp>
        <p:sp>
          <p:nvSpPr>
            <p:cNvPr id="7" name="Oval 6"/>
            <p:cNvSpPr/>
            <p:nvPr/>
          </p:nvSpPr>
          <p:spPr>
            <a:xfrm>
              <a:off x="2007177" y="2209766"/>
              <a:ext cx="4266919" cy="4190714"/>
            </a:xfrm>
            <a:prstGeom prst="ellipse">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2700000" scaled="1"/>
              <a:tileRect/>
            </a:gradFill>
          </p:spPr>
          <p:style>
            <a:lnRef idx="2">
              <a:schemeClr val="accent2"/>
            </a:lnRef>
            <a:fillRef idx="1">
              <a:schemeClr val="lt1"/>
            </a:fillRef>
            <a:effectRef idx="0">
              <a:schemeClr val="accent2"/>
            </a:effectRef>
            <a:fontRef idx="minor">
              <a:schemeClr val="dk1"/>
            </a:fontRef>
          </p:style>
          <p:txBody>
            <a:bodyPr anchor="ctr"/>
            <a:lstStyle/>
            <a:p>
              <a:pPr>
                <a:defRPr/>
              </a:pPr>
              <a:endParaRPr lang="en-US"/>
            </a:p>
          </p:txBody>
        </p:sp>
        <p:sp>
          <p:nvSpPr>
            <p:cNvPr id="8" name="Oval 7"/>
            <p:cNvSpPr/>
            <p:nvPr/>
          </p:nvSpPr>
          <p:spPr>
            <a:xfrm>
              <a:off x="5740731" y="2209766"/>
              <a:ext cx="4038334" cy="4114519"/>
            </a:xfrm>
            <a:prstGeom prst="ellipse">
              <a:avLst/>
            </a:prstGeom>
            <a:gradFill flip="none" rotWithShape="1">
              <a:gsLst>
                <a:gs pos="0">
                  <a:srgbClr val="FF0033">
                    <a:tint val="66000"/>
                    <a:satMod val="160000"/>
                  </a:srgbClr>
                </a:gs>
                <a:gs pos="50000">
                  <a:srgbClr val="FF0033">
                    <a:tint val="44500"/>
                    <a:satMod val="160000"/>
                  </a:srgbClr>
                </a:gs>
                <a:gs pos="100000">
                  <a:srgbClr val="FF0033">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9" name="TextBox 6"/>
            <p:cNvSpPr txBox="1">
              <a:spLocks noChangeArrowheads="1"/>
            </p:cNvSpPr>
            <p:nvPr/>
          </p:nvSpPr>
          <p:spPr bwMode="auto">
            <a:xfrm>
              <a:off x="6654800" y="3886200"/>
              <a:ext cx="2590800" cy="646331"/>
            </a:xfrm>
            <a:prstGeom prst="rect">
              <a:avLst/>
            </a:prstGeom>
            <a:noFill/>
            <a:ln w="9525">
              <a:noFill/>
              <a:miter lim="800000"/>
              <a:headEnd/>
              <a:tailEnd/>
            </a:ln>
          </p:spPr>
          <p:txBody>
            <a:bodyPr>
              <a:spAutoFit/>
            </a:bodyPr>
            <a:lstStyle/>
            <a:p>
              <a:r>
                <a:rPr lang="en-US">
                  <a:latin typeface="Calibri" pitchFamily="34" charset="0"/>
                </a:rPr>
                <a:t>Human</a:t>
              </a:r>
            </a:p>
          </p:txBody>
        </p:sp>
        <p:sp>
          <p:nvSpPr>
            <p:cNvPr id="10" name="TextBox 7"/>
            <p:cNvSpPr txBox="1">
              <a:spLocks noChangeArrowheads="1"/>
            </p:cNvSpPr>
            <p:nvPr/>
          </p:nvSpPr>
          <p:spPr bwMode="auto">
            <a:xfrm>
              <a:off x="4826000" y="6324600"/>
              <a:ext cx="2590800" cy="1200150"/>
            </a:xfrm>
            <a:prstGeom prst="rect">
              <a:avLst/>
            </a:prstGeom>
            <a:noFill/>
            <a:ln w="9525">
              <a:noFill/>
              <a:miter lim="800000"/>
              <a:headEnd/>
              <a:tailEnd/>
            </a:ln>
          </p:spPr>
          <p:txBody>
            <a:bodyPr>
              <a:spAutoFit/>
            </a:bodyPr>
            <a:lstStyle/>
            <a:p>
              <a:r>
                <a:rPr lang="en-US">
                  <a:latin typeface="Calibri" pitchFamily="34" charset="0"/>
                </a:rPr>
                <a:t>Domestic</a:t>
              </a:r>
            </a:p>
            <a:p>
              <a:r>
                <a:rPr lang="en-US">
                  <a:latin typeface="Calibri" pitchFamily="34" charset="0"/>
                </a:rPr>
                <a:t>Animals</a:t>
              </a:r>
            </a:p>
          </p:txBody>
        </p:sp>
        <p:sp>
          <p:nvSpPr>
            <p:cNvPr id="11" name="TextBox 8"/>
            <p:cNvSpPr txBox="1">
              <a:spLocks noChangeArrowheads="1"/>
            </p:cNvSpPr>
            <p:nvPr/>
          </p:nvSpPr>
          <p:spPr bwMode="auto">
            <a:xfrm>
              <a:off x="2768600" y="3886200"/>
              <a:ext cx="2590800" cy="646113"/>
            </a:xfrm>
            <a:prstGeom prst="rect">
              <a:avLst/>
            </a:prstGeom>
            <a:noFill/>
            <a:ln w="9525">
              <a:noFill/>
              <a:miter lim="800000"/>
              <a:headEnd/>
              <a:tailEnd/>
            </a:ln>
          </p:spPr>
          <p:txBody>
            <a:bodyPr>
              <a:spAutoFit/>
            </a:bodyPr>
            <a:lstStyle/>
            <a:p>
              <a:r>
                <a:rPr lang="en-US">
                  <a:latin typeface="Calibri" pitchFamily="34" charset="0"/>
                </a:rPr>
                <a:t>Wildlife</a:t>
              </a:r>
            </a:p>
          </p:txBody>
        </p:sp>
        <p:sp>
          <p:nvSpPr>
            <p:cNvPr id="12" name="Oval 11"/>
            <p:cNvSpPr/>
            <p:nvPr/>
          </p:nvSpPr>
          <p:spPr>
            <a:xfrm>
              <a:off x="3912052" y="4770229"/>
              <a:ext cx="4190724" cy="4038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2" descr="MalayanPangolin.jpg"/>
          <p:cNvPicPr>
            <a:picLocks noChangeAspect="1"/>
          </p:cNvPicPr>
          <p:nvPr/>
        </p:nvPicPr>
        <p:blipFill>
          <a:blip r:embed="rId3" cstate="print"/>
          <a:srcRect/>
          <a:stretch>
            <a:fillRect/>
          </a:stretch>
        </p:blipFill>
        <p:spPr bwMode="auto">
          <a:xfrm>
            <a:off x="6111875" y="2678113"/>
            <a:ext cx="3990975" cy="3000375"/>
          </a:xfrm>
          <a:prstGeom prst="rect">
            <a:avLst/>
          </a:prstGeom>
          <a:noFill/>
          <a:ln w="9525">
            <a:noFill/>
            <a:miter lim="800000"/>
            <a:headEnd/>
            <a:tailEnd/>
          </a:ln>
        </p:spPr>
      </p:pic>
      <p:pic>
        <p:nvPicPr>
          <p:cNvPr id="14339" name="Picture 8"/>
          <p:cNvPicPr>
            <a:picLocks noChangeAspect="1" noChangeArrowheads="1"/>
          </p:cNvPicPr>
          <p:nvPr/>
        </p:nvPicPr>
        <p:blipFill>
          <a:blip r:embed="rId4" cstate="print"/>
          <a:srcRect b="21466"/>
          <a:stretch>
            <a:fillRect/>
          </a:stretch>
        </p:blipFill>
        <p:spPr bwMode="auto">
          <a:xfrm>
            <a:off x="4595813" y="12700"/>
            <a:ext cx="4548187" cy="2679700"/>
          </a:xfrm>
          <a:prstGeom prst="rect">
            <a:avLst/>
          </a:prstGeom>
          <a:noFill/>
          <a:ln w="12700">
            <a:noFill/>
            <a:miter lim="800000"/>
            <a:headEnd/>
            <a:tailEnd/>
          </a:ln>
        </p:spPr>
      </p:pic>
      <p:sp>
        <p:nvSpPr>
          <p:cNvPr id="14340" name="Rectangle 3"/>
          <p:cNvSpPr>
            <a:spLocks/>
          </p:cNvSpPr>
          <p:nvPr/>
        </p:nvSpPr>
        <p:spPr bwMode="auto">
          <a:xfrm>
            <a:off x="0" y="1905000"/>
            <a:ext cx="152400" cy="4953000"/>
          </a:xfrm>
          <a:prstGeom prst="rect">
            <a:avLst/>
          </a:prstGeom>
          <a:solidFill>
            <a:srgbClr val="002A6C"/>
          </a:solidFill>
          <a:ln w="9525">
            <a:noFill/>
            <a:round/>
            <a:headEnd/>
            <a:tailEnd/>
          </a:ln>
        </p:spPr>
        <p:txBody>
          <a:bodyPr lIns="0" tIns="0" rIns="0" bIns="0"/>
          <a:lstStyle/>
          <a:p>
            <a:endParaRPr lang="en-US"/>
          </a:p>
        </p:txBody>
      </p:sp>
      <p:pic>
        <p:nvPicPr>
          <p:cNvPr id="14341" name="Picture 11" descr="Smoked Bats.jpg"/>
          <p:cNvPicPr>
            <a:picLocks noChangeAspect="1"/>
          </p:cNvPicPr>
          <p:nvPr/>
        </p:nvPicPr>
        <p:blipFill>
          <a:blip r:embed="rId5" cstate="print"/>
          <a:srcRect l="11563" t="5775" b="5115"/>
          <a:stretch>
            <a:fillRect/>
          </a:stretch>
        </p:blipFill>
        <p:spPr bwMode="auto">
          <a:xfrm>
            <a:off x="2911475" y="1071563"/>
            <a:ext cx="3824288" cy="5786437"/>
          </a:xfrm>
          <a:prstGeom prst="rect">
            <a:avLst/>
          </a:prstGeom>
          <a:noFill/>
          <a:ln w="9525">
            <a:noFill/>
            <a:miter lim="800000"/>
            <a:headEnd/>
            <a:tailEnd/>
          </a:ln>
        </p:spPr>
      </p:pic>
      <p:pic>
        <p:nvPicPr>
          <p:cNvPr id="14342" name="Picture 13"/>
          <p:cNvPicPr>
            <a:picLocks noChangeAspect="1" noChangeArrowheads="1"/>
          </p:cNvPicPr>
          <p:nvPr/>
        </p:nvPicPr>
        <p:blipFill>
          <a:blip r:embed="rId6" cstate="print"/>
          <a:srcRect l="3604" t="29744" r="19370"/>
          <a:stretch>
            <a:fillRect/>
          </a:stretch>
        </p:blipFill>
        <p:spPr bwMode="auto">
          <a:xfrm>
            <a:off x="-785813" y="803275"/>
            <a:ext cx="3697288" cy="4443413"/>
          </a:xfrm>
          <a:prstGeom prst="rect">
            <a:avLst/>
          </a:prstGeom>
          <a:noFill/>
          <a:ln w="12700">
            <a:noFill/>
            <a:miter lim="800000"/>
            <a:headEnd/>
            <a:tailEnd/>
          </a:ln>
        </p:spPr>
      </p:pic>
      <p:sp>
        <p:nvSpPr>
          <p:cNvPr id="100362" name="Rectangle 4"/>
          <p:cNvSpPr>
            <a:spLocks noGrp="1" noChangeArrowheads="1"/>
          </p:cNvSpPr>
          <p:nvPr>
            <p:ph type="title"/>
          </p:nvPr>
        </p:nvSpPr>
        <p:spPr>
          <a:xfrm>
            <a:off x="-8930" y="0"/>
            <a:ext cx="6777633" cy="1071563"/>
          </a:xfrm>
          <a:gradFill flip="none" rotWithShape="1">
            <a:gsLst>
              <a:gs pos="91000">
                <a:srgbClr val="E6DCAC">
                  <a:alpha val="0"/>
                </a:srgbClr>
              </a:gs>
              <a:gs pos="12000">
                <a:srgbClr val="E6D78A"/>
              </a:gs>
              <a:gs pos="60000">
                <a:srgbClr val="C7AC4C">
                  <a:alpha val="71000"/>
                </a:srgbClr>
              </a:gs>
              <a:gs pos="45000">
                <a:srgbClr val="E6D78A"/>
              </a:gs>
              <a:gs pos="77000">
                <a:srgbClr val="C7AC4C"/>
              </a:gs>
              <a:gs pos="100000">
                <a:srgbClr val="E6DCAC"/>
              </a:gs>
            </a:gsLst>
            <a:lin ang="2400000" scaled="0"/>
            <a:tileRect/>
          </a:gradFill>
        </p:spPr>
        <p:txBody>
          <a:bodyPr lIns="62506" rIns="62506"/>
          <a:lstStyle/>
          <a:p>
            <a:pPr eaLnBrk="1" hangingPunct="1">
              <a:defRPr/>
            </a:pPr>
            <a:r>
              <a:rPr lang="en-US" sz="3500" dirty="0" smtClean="0">
                <a:latin typeface="Calibri" pitchFamily="34" charset="0"/>
                <a:cs typeface="Arial" pitchFamily="34" charset="0"/>
                <a:sym typeface="Arial" pitchFamily="34" charset="0"/>
              </a:rPr>
              <a:t>One Health: Many Behaviors</a:t>
            </a:r>
            <a:endParaRPr lang="en-US" sz="3500" dirty="0" smtClean="0">
              <a:latin typeface="Calibri" pitchFamily="34" charset="0"/>
              <a:ea typeface="ヒラギノ角ゴ ProN W6" charset="-128"/>
              <a:sym typeface="Arial" pitchFamily="34" charset="0"/>
            </a:endParaRPr>
          </a:p>
        </p:txBody>
      </p:sp>
      <p:pic>
        <p:nvPicPr>
          <p:cNvPr id="14346" name="Picture 14"/>
          <p:cNvPicPr>
            <a:picLocks noChangeAspect="1" noChangeArrowheads="1"/>
          </p:cNvPicPr>
          <p:nvPr/>
        </p:nvPicPr>
        <p:blipFill>
          <a:blip r:embed="rId7" cstate="print"/>
          <a:srcRect l="11829" t="29190" r="16129" b="8261"/>
          <a:stretch>
            <a:fillRect/>
          </a:stretch>
        </p:blipFill>
        <p:spPr bwMode="auto">
          <a:xfrm>
            <a:off x="-677863" y="4768850"/>
            <a:ext cx="3589338" cy="2411413"/>
          </a:xfrm>
          <a:prstGeom prst="rect">
            <a:avLst/>
          </a:prstGeom>
          <a:noFill/>
          <a:ln w="12700">
            <a:noFill/>
            <a:miter lim="800000"/>
            <a:headEnd/>
            <a:tailEnd/>
          </a:ln>
        </p:spPr>
      </p:pic>
      <p:pic>
        <p:nvPicPr>
          <p:cNvPr id="14347" name="Picture 9"/>
          <p:cNvPicPr>
            <a:picLocks noChangeAspect="1" noChangeArrowheads="1"/>
          </p:cNvPicPr>
          <p:nvPr/>
        </p:nvPicPr>
        <p:blipFill>
          <a:blip r:embed="rId8" cstate="print"/>
          <a:srcRect/>
          <a:stretch>
            <a:fillRect/>
          </a:stretch>
        </p:blipFill>
        <p:spPr bwMode="auto">
          <a:xfrm>
            <a:off x="6735763" y="4813300"/>
            <a:ext cx="2536825" cy="36131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762000"/>
            <a:ext cx="7772400" cy="838200"/>
          </a:xfrm>
        </p:spPr>
        <p:txBody>
          <a:bodyPr/>
          <a:lstStyle/>
          <a:p>
            <a:r>
              <a:rPr lang="en-US" sz="3600" dirty="0" smtClean="0"/>
              <a:t>Behavior Change Communication</a:t>
            </a:r>
          </a:p>
        </p:txBody>
      </p:sp>
      <p:sp>
        <p:nvSpPr>
          <p:cNvPr id="5123" name="Content Placeholder 2"/>
          <p:cNvSpPr>
            <a:spLocks noGrp="1"/>
          </p:cNvSpPr>
          <p:nvPr>
            <p:ph idx="1"/>
          </p:nvPr>
        </p:nvSpPr>
        <p:spPr>
          <a:xfrm>
            <a:off x="762000" y="2590800"/>
            <a:ext cx="7924800" cy="3382963"/>
          </a:xfrm>
        </p:spPr>
        <p:txBody>
          <a:bodyPr/>
          <a:lstStyle/>
          <a:p>
            <a:pPr>
              <a:buFontTx/>
              <a:buNone/>
            </a:pPr>
            <a:r>
              <a:rPr lang="en-US" smtClean="0"/>
              <a:t>BCC motivates people, organizations and systems to adopt practices that sustain safe and health behaviors and lifestyles</a:t>
            </a:r>
          </a:p>
        </p:txBody>
      </p:sp>
      <p:graphicFrame>
        <p:nvGraphicFramePr>
          <p:cNvPr id="4" name="Group 31"/>
          <p:cNvGraphicFramePr>
            <a:graphicFrameLocks noGrp="1"/>
          </p:cNvGraphicFramePr>
          <p:nvPr/>
        </p:nvGraphicFramePr>
        <p:xfrm>
          <a:off x="609600" y="1676400"/>
          <a:ext cx="8153400" cy="4396739"/>
        </p:xfrm>
        <a:graphic>
          <a:graphicData uri="http://schemas.openxmlformats.org/drawingml/2006/table">
            <a:tbl>
              <a:tblPr/>
              <a:tblGrid>
                <a:gridCol w="3615187"/>
                <a:gridCol w="4538213"/>
              </a:tblGrid>
              <a:tr h="4795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Theories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Definition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795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Health Education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Providing information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262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Information, education, communication (IEC)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Focused on the “channels” of communication (mass media)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795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Social marketing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Audience segmentation, motivation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262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Risk Communication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Informed recipient making better choices about threats to health and safety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795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Behavior change communication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Focused on theories of individual change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8262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Social and Behavior Change Communication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Recognition of the social aspects of change---norms and networks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5" name="Oval 4"/>
          <p:cNvSpPr/>
          <p:nvPr/>
        </p:nvSpPr>
        <p:spPr>
          <a:xfrm>
            <a:off x="533400" y="4495800"/>
            <a:ext cx="7924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228600" y="152400"/>
            <a:ext cx="2895600" cy="381000"/>
          </a:xfrm>
          <a:prstGeom prst="rect">
            <a:avLst/>
          </a:prstGeom>
          <a:noFill/>
        </p:spPr>
        <p:txBody>
          <a:bodyPr wrap="square" rtlCol="0">
            <a:spAutoFit/>
          </a:bodyPr>
          <a:lstStyle/>
          <a:p>
            <a:r>
              <a:rPr lang="en-US" dirty="0" smtClean="0">
                <a:solidFill>
                  <a:srgbClr val="800000"/>
                </a:solidFill>
              </a:rPr>
              <a:t>Basic approach</a:t>
            </a:r>
            <a:endParaRPr lang="en-US" dirty="0">
              <a:solidFill>
                <a:srgbClr val="8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914400"/>
            <a:ext cx="8229600" cy="1143000"/>
          </a:xfrm>
        </p:spPr>
        <p:txBody>
          <a:bodyPr/>
          <a:lstStyle/>
          <a:p>
            <a:r>
              <a:rPr lang="en-US" sz="3600" dirty="0" smtClean="0"/>
              <a:t>Factors for Emergence</a:t>
            </a:r>
            <a:br>
              <a:rPr lang="en-US" sz="3600" dirty="0" smtClean="0"/>
            </a:br>
            <a:r>
              <a:rPr lang="en-US" sz="3600" dirty="0" smtClean="0"/>
              <a:t>of </a:t>
            </a:r>
            <a:r>
              <a:rPr lang="en-US" sz="3600" dirty="0" err="1" smtClean="0"/>
              <a:t>Zoonotic</a:t>
            </a:r>
            <a:r>
              <a:rPr lang="en-US" sz="3600" dirty="0" smtClean="0"/>
              <a:t> Diseases</a:t>
            </a:r>
          </a:p>
        </p:txBody>
      </p:sp>
      <p:graphicFrame>
        <p:nvGraphicFramePr>
          <p:cNvPr id="4" name="Content Placeholder 4"/>
          <p:cNvGraphicFramePr>
            <a:graphicFrameLocks noGrp="1"/>
          </p:cNvGraphicFramePr>
          <p:nvPr>
            <p:ph idx="4294967295"/>
          </p:nvPr>
        </p:nvGraphicFramePr>
        <p:xfrm>
          <a:off x="457200" y="1600200"/>
          <a:ext cx="8686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3200400" y="2057400"/>
            <a:ext cx="2743200" cy="3581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228600" y="152400"/>
            <a:ext cx="813043" cy="369332"/>
          </a:xfrm>
          <a:prstGeom prst="rect">
            <a:avLst/>
          </a:prstGeom>
          <a:noFill/>
        </p:spPr>
        <p:txBody>
          <a:bodyPr wrap="none" rtlCol="0">
            <a:spAutoFit/>
          </a:bodyPr>
          <a:lstStyle/>
          <a:p>
            <a:r>
              <a:rPr lang="en-US" dirty="0" smtClean="0">
                <a:solidFill>
                  <a:srgbClr val="800000"/>
                </a:solidFill>
              </a:rPr>
              <a:t>Focus</a:t>
            </a:r>
            <a:endParaRPr lang="en-US" dirty="0">
              <a:solidFill>
                <a:srgbClr val="8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248400" cy="1143000"/>
          </a:xfrm>
        </p:spPr>
        <p:txBody>
          <a:bodyPr/>
          <a:lstStyle/>
          <a:p>
            <a:r>
              <a:rPr lang="en-US" sz="2800" dirty="0" smtClean="0"/>
              <a:t>Illustrative</a:t>
            </a:r>
            <a:r>
              <a:rPr lang="en-US" sz="3200" dirty="0" smtClean="0"/>
              <a:t> Drivers of Emergence and Amplification</a:t>
            </a:r>
            <a:endParaRPr lang="en-US" sz="3200" dirty="0"/>
          </a:p>
        </p:txBody>
      </p:sp>
      <p:grpSp>
        <p:nvGrpSpPr>
          <p:cNvPr id="4" name="Group 3"/>
          <p:cNvGrpSpPr/>
          <p:nvPr/>
        </p:nvGrpSpPr>
        <p:grpSpPr>
          <a:xfrm>
            <a:off x="152400" y="1752600"/>
            <a:ext cx="8991600" cy="5105400"/>
            <a:chOff x="228600" y="990600"/>
            <a:chExt cx="8915400" cy="5867400"/>
          </a:xfrm>
        </p:grpSpPr>
        <p:sp>
          <p:nvSpPr>
            <p:cNvPr id="5" name="Trapezoid 4"/>
            <p:cNvSpPr/>
            <p:nvPr/>
          </p:nvSpPr>
          <p:spPr>
            <a:xfrm rot="16200000">
              <a:off x="1752600" y="-533400"/>
              <a:ext cx="5867400" cy="8915400"/>
            </a:xfrm>
            <a:prstGeom prst="trapezoid">
              <a:avLst/>
            </a:prstGeom>
            <a:solidFill>
              <a:schemeClr val="bg1">
                <a:lumMod val="90000"/>
              </a:schemeClr>
            </a:solidFill>
            <a:ln>
              <a:solidFill>
                <a:schemeClr val="bg1">
                  <a:lumMod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39"/>
            <p:cNvGrpSpPr/>
            <p:nvPr/>
          </p:nvGrpSpPr>
          <p:grpSpPr>
            <a:xfrm>
              <a:off x="228600" y="1371600"/>
              <a:ext cx="8915400" cy="5105400"/>
              <a:chOff x="228600" y="1371600"/>
              <a:chExt cx="8915400" cy="5105400"/>
            </a:xfrm>
          </p:grpSpPr>
          <p:cxnSp>
            <p:nvCxnSpPr>
              <p:cNvPr id="7" name="Straight Connector 6"/>
              <p:cNvCxnSpPr/>
              <p:nvPr/>
            </p:nvCxnSpPr>
            <p:spPr>
              <a:xfrm rot="5400000" flipH="1" flipV="1">
                <a:off x="2171700" y="3924300"/>
                <a:ext cx="434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076700" y="3924300"/>
                <a:ext cx="5105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752600" y="1371600"/>
                <a:ext cx="5105400" cy="4876800"/>
              </a:xfrm>
              <a:prstGeom prst="ellipse">
                <a:avLst/>
              </a:prstGeom>
              <a:noFill/>
              <a:ln>
                <a:solidFill>
                  <a:schemeClr val="tx1">
                    <a:alpha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a:off x="228600" y="3581400"/>
                <a:ext cx="891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8600" y="4495800"/>
                <a:ext cx="891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600" y="2480734"/>
                <a:ext cx="1828800" cy="1061140"/>
              </a:xfrm>
              <a:prstGeom prst="rect">
                <a:avLst/>
              </a:prstGeom>
              <a:noFill/>
            </p:spPr>
            <p:txBody>
              <a:bodyPr wrap="square" rtlCol="0">
                <a:spAutoFit/>
              </a:bodyPr>
              <a:lstStyle/>
              <a:p>
                <a:r>
                  <a:rPr lang="en-US" b="1" i="1" dirty="0" smtClean="0">
                    <a:solidFill>
                      <a:srgbClr val="634D3B"/>
                    </a:solidFill>
                  </a:rPr>
                  <a:t>Individual &amp; community</a:t>
                </a:r>
              </a:p>
              <a:p>
                <a:r>
                  <a:rPr lang="en-US" b="1" i="1" dirty="0" smtClean="0">
                    <a:solidFill>
                      <a:srgbClr val="634D3B"/>
                    </a:solidFill>
                  </a:rPr>
                  <a:t>level</a:t>
                </a:r>
                <a:endParaRPr lang="en-US" b="1" i="1" dirty="0">
                  <a:solidFill>
                    <a:srgbClr val="634D3B"/>
                  </a:solidFill>
                </a:endParaRPr>
              </a:p>
            </p:txBody>
          </p:sp>
          <p:sp>
            <p:nvSpPr>
              <p:cNvPr id="13" name="TextBox 12"/>
              <p:cNvSpPr txBox="1"/>
              <p:nvPr/>
            </p:nvSpPr>
            <p:spPr>
              <a:xfrm>
                <a:off x="228600" y="3792941"/>
                <a:ext cx="1828800" cy="400110"/>
              </a:xfrm>
              <a:prstGeom prst="rect">
                <a:avLst/>
              </a:prstGeom>
              <a:noFill/>
            </p:spPr>
            <p:txBody>
              <a:bodyPr wrap="square" rtlCol="0">
                <a:spAutoFit/>
              </a:bodyPr>
              <a:lstStyle/>
              <a:p>
                <a:pPr algn="ctr"/>
                <a:r>
                  <a:rPr lang="en-US" sz="2000" b="1" dirty="0" smtClean="0">
                    <a:solidFill>
                      <a:srgbClr val="800000"/>
                    </a:solidFill>
                  </a:rPr>
                  <a:t>PHASE</a:t>
                </a:r>
                <a:endParaRPr lang="en-US" sz="2000" b="1" dirty="0">
                  <a:solidFill>
                    <a:srgbClr val="800000"/>
                  </a:solidFill>
                </a:endParaRPr>
              </a:p>
            </p:txBody>
          </p:sp>
          <p:sp>
            <p:nvSpPr>
              <p:cNvPr id="14" name="TextBox 13"/>
              <p:cNvSpPr txBox="1"/>
              <p:nvPr/>
            </p:nvSpPr>
            <p:spPr>
              <a:xfrm>
                <a:off x="228600" y="4436534"/>
                <a:ext cx="1783080" cy="1061140"/>
              </a:xfrm>
              <a:prstGeom prst="rect">
                <a:avLst/>
              </a:prstGeom>
              <a:noFill/>
            </p:spPr>
            <p:txBody>
              <a:bodyPr wrap="square" rtlCol="0">
                <a:spAutoFit/>
              </a:bodyPr>
              <a:lstStyle/>
              <a:p>
                <a:r>
                  <a:rPr lang="en-US" b="1" i="1" dirty="0" smtClean="0">
                    <a:solidFill>
                      <a:srgbClr val="42732F"/>
                    </a:solidFill>
                  </a:rPr>
                  <a:t>System &amp; Infrastructure level</a:t>
                </a:r>
                <a:endParaRPr lang="en-US" b="1" i="1" dirty="0">
                  <a:solidFill>
                    <a:srgbClr val="42732F"/>
                  </a:solidFill>
                </a:endParaRPr>
              </a:p>
            </p:txBody>
          </p:sp>
          <p:sp>
            <p:nvSpPr>
              <p:cNvPr id="15" name="TextBox 14"/>
              <p:cNvSpPr txBox="1"/>
              <p:nvPr/>
            </p:nvSpPr>
            <p:spPr>
              <a:xfrm>
                <a:off x="2057400" y="2362200"/>
                <a:ext cx="2286000" cy="990397"/>
              </a:xfrm>
              <a:prstGeom prst="rect">
                <a:avLst/>
              </a:prstGeom>
              <a:noFill/>
            </p:spPr>
            <p:txBody>
              <a:bodyPr wrap="square" rtlCol="0">
                <a:spAutoFit/>
              </a:bodyPr>
              <a:lstStyle/>
              <a:p>
                <a:pPr>
                  <a:buFont typeface="Arial" pitchFamily="34" charset="0"/>
                  <a:buChar char="•"/>
                </a:pPr>
                <a:r>
                  <a:rPr lang="en-US" dirty="0" smtClean="0">
                    <a:solidFill>
                      <a:srgbClr val="634D3B"/>
                    </a:solidFill>
                  </a:rPr>
                  <a:t> </a:t>
                </a:r>
                <a:r>
                  <a:rPr lang="en-US" sz="1600" b="1" dirty="0" smtClean="0">
                    <a:solidFill>
                      <a:srgbClr val="634D3B"/>
                    </a:solidFill>
                  </a:rPr>
                  <a:t>Hunting</a:t>
                </a:r>
              </a:p>
              <a:p>
                <a:pPr indent="-91440">
                  <a:buFont typeface="Arial" pitchFamily="34" charset="0"/>
                  <a:buChar char="•"/>
                </a:pPr>
                <a:r>
                  <a:rPr lang="en-US" sz="1600" b="1" dirty="0" smtClean="0">
                    <a:solidFill>
                      <a:srgbClr val="634D3B"/>
                    </a:solidFill>
                  </a:rPr>
                  <a:t> Domestic animal production</a:t>
                </a:r>
                <a:endParaRPr lang="en-US" sz="1600" b="1" dirty="0">
                  <a:solidFill>
                    <a:srgbClr val="634D3B"/>
                  </a:solidFill>
                </a:endParaRPr>
              </a:p>
            </p:txBody>
          </p:sp>
          <p:sp>
            <p:nvSpPr>
              <p:cNvPr id="16" name="TextBox 15"/>
              <p:cNvSpPr txBox="1"/>
              <p:nvPr/>
            </p:nvSpPr>
            <p:spPr>
              <a:xfrm>
                <a:off x="2041902" y="3530221"/>
                <a:ext cx="2342181" cy="1061140"/>
              </a:xfrm>
              <a:prstGeom prst="rect">
                <a:avLst/>
              </a:prstGeom>
              <a:noFill/>
            </p:spPr>
            <p:txBody>
              <a:bodyPr wrap="square" rtlCol="0">
                <a:spAutoFit/>
              </a:bodyPr>
              <a:lstStyle/>
              <a:p>
                <a:pPr algn="ctr"/>
                <a:r>
                  <a:rPr lang="en-US" b="1" dirty="0" smtClean="0">
                    <a:solidFill>
                      <a:srgbClr val="800000"/>
                    </a:solidFill>
                  </a:rPr>
                  <a:t>Primary transmission (e.g., emergence)</a:t>
                </a:r>
                <a:endParaRPr lang="en-US" b="1" dirty="0">
                  <a:solidFill>
                    <a:srgbClr val="800000"/>
                  </a:solidFill>
                </a:endParaRPr>
              </a:p>
            </p:txBody>
          </p:sp>
          <p:sp>
            <p:nvSpPr>
              <p:cNvPr id="17" name="TextBox 16"/>
              <p:cNvSpPr txBox="1"/>
              <p:nvPr/>
            </p:nvSpPr>
            <p:spPr>
              <a:xfrm>
                <a:off x="4343400" y="3733800"/>
                <a:ext cx="2286000" cy="646331"/>
              </a:xfrm>
              <a:prstGeom prst="rect">
                <a:avLst/>
              </a:prstGeom>
              <a:noFill/>
            </p:spPr>
            <p:txBody>
              <a:bodyPr wrap="square" rtlCol="0">
                <a:spAutoFit/>
              </a:bodyPr>
              <a:lstStyle/>
              <a:p>
                <a:pPr algn="ctr"/>
                <a:r>
                  <a:rPr lang="en-US" b="1" dirty="0" smtClean="0">
                    <a:solidFill>
                      <a:srgbClr val="800000"/>
                    </a:solidFill>
                  </a:rPr>
                  <a:t>Early secondary transmission</a:t>
                </a:r>
                <a:endParaRPr lang="en-US" b="1" dirty="0">
                  <a:solidFill>
                    <a:srgbClr val="800000"/>
                  </a:solidFill>
                </a:endParaRPr>
              </a:p>
            </p:txBody>
          </p:sp>
          <p:sp>
            <p:nvSpPr>
              <p:cNvPr id="18" name="TextBox 17"/>
              <p:cNvSpPr txBox="1"/>
              <p:nvPr/>
            </p:nvSpPr>
            <p:spPr>
              <a:xfrm>
                <a:off x="6629400" y="3733800"/>
                <a:ext cx="2514600" cy="646331"/>
              </a:xfrm>
              <a:prstGeom prst="rect">
                <a:avLst/>
              </a:prstGeom>
              <a:noFill/>
            </p:spPr>
            <p:txBody>
              <a:bodyPr wrap="square" rtlCol="0">
                <a:spAutoFit/>
              </a:bodyPr>
              <a:lstStyle/>
              <a:p>
                <a:pPr algn="ctr"/>
                <a:r>
                  <a:rPr lang="en-US" b="1" dirty="0" smtClean="0">
                    <a:solidFill>
                      <a:srgbClr val="800000"/>
                    </a:solidFill>
                  </a:rPr>
                  <a:t>Amplification to pandemic</a:t>
                </a:r>
                <a:endParaRPr lang="en-US" b="1" dirty="0">
                  <a:solidFill>
                    <a:srgbClr val="800000"/>
                  </a:solidFill>
                </a:endParaRPr>
              </a:p>
            </p:txBody>
          </p:sp>
          <p:sp>
            <p:nvSpPr>
              <p:cNvPr id="19" name="TextBox 18"/>
              <p:cNvSpPr txBox="1"/>
              <p:nvPr/>
            </p:nvSpPr>
            <p:spPr>
              <a:xfrm>
                <a:off x="4343400" y="2209800"/>
                <a:ext cx="2397318" cy="707427"/>
              </a:xfrm>
              <a:prstGeom prst="rect">
                <a:avLst/>
              </a:prstGeom>
              <a:noFill/>
            </p:spPr>
            <p:txBody>
              <a:bodyPr wrap="square" rtlCol="0">
                <a:spAutoFit/>
              </a:bodyPr>
              <a:lstStyle/>
              <a:p>
                <a:pPr>
                  <a:buFont typeface="Arial" pitchFamily="34" charset="0"/>
                  <a:buChar char="•"/>
                </a:pPr>
                <a:r>
                  <a:rPr lang="en-US" dirty="0" smtClean="0">
                    <a:solidFill>
                      <a:srgbClr val="634D3B"/>
                    </a:solidFill>
                  </a:rPr>
                  <a:t> </a:t>
                </a:r>
                <a:r>
                  <a:rPr lang="en-US" sz="1600" b="1" dirty="0" smtClean="0">
                    <a:solidFill>
                      <a:srgbClr val="634D3B"/>
                    </a:solidFill>
                  </a:rPr>
                  <a:t>Family &amp; community interactions</a:t>
                </a:r>
                <a:endParaRPr lang="en-US" sz="1600" b="1" dirty="0">
                  <a:solidFill>
                    <a:srgbClr val="634D3B"/>
                  </a:solidFill>
                </a:endParaRPr>
              </a:p>
            </p:txBody>
          </p:sp>
          <p:cxnSp>
            <p:nvCxnSpPr>
              <p:cNvPr id="20" name="Straight Connector 19"/>
              <p:cNvCxnSpPr/>
              <p:nvPr/>
            </p:nvCxnSpPr>
            <p:spPr>
              <a:xfrm rot="5400000">
                <a:off x="266700" y="39243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629400" y="2057400"/>
                <a:ext cx="2514600" cy="707427"/>
              </a:xfrm>
              <a:prstGeom prst="rect">
                <a:avLst/>
              </a:prstGeom>
              <a:noFill/>
            </p:spPr>
            <p:txBody>
              <a:bodyPr wrap="square" rtlCol="0">
                <a:spAutoFit/>
              </a:bodyPr>
              <a:lstStyle/>
              <a:p>
                <a:pPr>
                  <a:buFont typeface="Arial" pitchFamily="34" charset="0"/>
                  <a:buChar char="•"/>
                </a:pPr>
                <a:r>
                  <a:rPr lang="en-US" dirty="0" smtClean="0">
                    <a:solidFill>
                      <a:srgbClr val="634D3B"/>
                    </a:solidFill>
                  </a:rPr>
                  <a:t> </a:t>
                </a:r>
                <a:r>
                  <a:rPr lang="en-US" sz="1600" b="1" dirty="0" smtClean="0">
                    <a:solidFill>
                      <a:srgbClr val="634D3B"/>
                    </a:solidFill>
                  </a:rPr>
                  <a:t>Population density</a:t>
                </a:r>
              </a:p>
              <a:p>
                <a:pPr>
                  <a:buFont typeface="Arial" pitchFamily="34" charset="0"/>
                  <a:buChar char="•"/>
                </a:pPr>
                <a:r>
                  <a:rPr lang="en-US" sz="1600" b="1" dirty="0">
                    <a:solidFill>
                      <a:srgbClr val="634D3B"/>
                    </a:solidFill>
                  </a:rPr>
                  <a:t> </a:t>
                </a:r>
                <a:r>
                  <a:rPr lang="en-US" sz="1600" b="1" dirty="0" smtClean="0">
                    <a:solidFill>
                      <a:srgbClr val="634D3B"/>
                    </a:solidFill>
                  </a:rPr>
                  <a:t>Population mobility</a:t>
                </a:r>
                <a:endParaRPr lang="en-US" sz="1600" b="1" dirty="0">
                  <a:solidFill>
                    <a:srgbClr val="634D3B"/>
                  </a:solidFill>
                </a:endParaRPr>
              </a:p>
            </p:txBody>
          </p:sp>
          <p:sp>
            <p:nvSpPr>
              <p:cNvPr id="22" name="TextBox 21"/>
              <p:cNvSpPr txBox="1"/>
              <p:nvPr/>
            </p:nvSpPr>
            <p:spPr>
              <a:xfrm>
                <a:off x="2057400" y="4648201"/>
                <a:ext cx="2286000" cy="990397"/>
              </a:xfrm>
              <a:prstGeom prst="rect">
                <a:avLst/>
              </a:prstGeom>
              <a:noFill/>
            </p:spPr>
            <p:txBody>
              <a:bodyPr wrap="square" rtlCol="0">
                <a:spAutoFit/>
              </a:bodyPr>
              <a:lstStyle/>
              <a:p>
                <a:pPr>
                  <a:buFont typeface="Arial" pitchFamily="34" charset="0"/>
                  <a:buChar char="•"/>
                </a:pPr>
                <a:r>
                  <a:rPr lang="en-US" dirty="0" smtClean="0">
                    <a:solidFill>
                      <a:srgbClr val="42732F"/>
                    </a:solidFill>
                  </a:rPr>
                  <a:t> </a:t>
                </a:r>
                <a:r>
                  <a:rPr lang="en-US" sz="1600" b="1" dirty="0" smtClean="0">
                    <a:solidFill>
                      <a:srgbClr val="42732F"/>
                    </a:solidFill>
                  </a:rPr>
                  <a:t>Roads, transport</a:t>
                </a:r>
              </a:p>
              <a:p>
                <a:pPr>
                  <a:buFont typeface="Arial" pitchFamily="34" charset="0"/>
                  <a:buChar char="•"/>
                </a:pPr>
                <a:r>
                  <a:rPr lang="en-US" sz="1600" b="1" dirty="0">
                    <a:solidFill>
                      <a:srgbClr val="42732F"/>
                    </a:solidFill>
                  </a:rPr>
                  <a:t> </a:t>
                </a:r>
                <a:r>
                  <a:rPr lang="en-US" sz="1600" b="1" dirty="0" smtClean="0">
                    <a:solidFill>
                      <a:srgbClr val="42732F"/>
                    </a:solidFill>
                  </a:rPr>
                  <a:t>Housing construction</a:t>
                </a:r>
                <a:endParaRPr lang="en-US" sz="1600" b="1" dirty="0">
                  <a:solidFill>
                    <a:srgbClr val="42732F"/>
                  </a:solidFill>
                </a:endParaRPr>
              </a:p>
            </p:txBody>
          </p:sp>
          <p:sp>
            <p:nvSpPr>
              <p:cNvPr id="23" name="TextBox 22"/>
              <p:cNvSpPr txBox="1"/>
              <p:nvPr/>
            </p:nvSpPr>
            <p:spPr>
              <a:xfrm>
                <a:off x="4343400" y="4800600"/>
                <a:ext cx="2286000" cy="990397"/>
              </a:xfrm>
              <a:prstGeom prst="rect">
                <a:avLst/>
              </a:prstGeom>
              <a:noFill/>
            </p:spPr>
            <p:txBody>
              <a:bodyPr wrap="square" rtlCol="0">
                <a:spAutoFit/>
              </a:bodyPr>
              <a:lstStyle/>
              <a:p>
                <a:pPr>
                  <a:buFont typeface="Arial" pitchFamily="34" charset="0"/>
                  <a:buChar char="•"/>
                </a:pPr>
                <a:r>
                  <a:rPr lang="en-US" dirty="0" smtClean="0">
                    <a:solidFill>
                      <a:srgbClr val="42732F"/>
                    </a:solidFill>
                  </a:rPr>
                  <a:t> </a:t>
                </a:r>
                <a:r>
                  <a:rPr lang="en-US" sz="1600" b="1" dirty="0" smtClean="0">
                    <a:solidFill>
                      <a:srgbClr val="42732F"/>
                    </a:solidFill>
                  </a:rPr>
                  <a:t>“Wet” market layout and policies</a:t>
                </a:r>
              </a:p>
              <a:p>
                <a:pPr>
                  <a:buFont typeface="Arial" pitchFamily="34" charset="0"/>
                  <a:buChar char="•"/>
                </a:pPr>
                <a:r>
                  <a:rPr lang="en-US" sz="1600" b="1" dirty="0" smtClean="0">
                    <a:solidFill>
                      <a:srgbClr val="42732F"/>
                    </a:solidFill>
                  </a:rPr>
                  <a:t> Health care centers</a:t>
                </a:r>
                <a:endParaRPr lang="en-US" sz="1600" b="1" dirty="0">
                  <a:solidFill>
                    <a:srgbClr val="42732F"/>
                  </a:solidFill>
                </a:endParaRPr>
              </a:p>
            </p:txBody>
          </p:sp>
          <p:sp>
            <p:nvSpPr>
              <p:cNvPr id="24" name="TextBox 23"/>
              <p:cNvSpPr txBox="1"/>
              <p:nvPr/>
            </p:nvSpPr>
            <p:spPr>
              <a:xfrm>
                <a:off x="6629400" y="5106538"/>
                <a:ext cx="2514600" cy="990397"/>
              </a:xfrm>
              <a:prstGeom prst="rect">
                <a:avLst/>
              </a:prstGeom>
              <a:noFill/>
            </p:spPr>
            <p:txBody>
              <a:bodyPr wrap="square" rtlCol="0">
                <a:spAutoFit/>
              </a:bodyPr>
              <a:lstStyle/>
              <a:p>
                <a:pPr>
                  <a:buFont typeface="Arial" pitchFamily="34" charset="0"/>
                  <a:buChar char="•"/>
                </a:pPr>
                <a:r>
                  <a:rPr lang="en-US" dirty="0" smtClean="0">
                    <a:solidFill>
                      <a:srgbClr val="42732F"/>
                    </a:solidFill>
                  </a:rPr>
                  <a:t> </a:t>
                </a:r>
                <a:r>
                  <a:rPr lang="en-US" sz="1600" b="1" dirty="0" smtClean="0">
                    <a:solidFill>
                      <a:srgbClr val="42732F"/>
                    </a:solidFill>
                  </a:rPr>
                  <a:t>Globalization of trade</a:t>
                </a:r>
              </a:p>
              <a:p>
                <a:pPr>
                  <a:buFont typeface="Arial" pitchFamily="34" charset="0"/>
                  <a:buChar char="•"/>
                </a:pPr>
                <a:r>
                  <a:rPr lang="en-US" sz="1600" b="1" dirty="0" smtClean="0">
                    <a:solidFill>
                      <a:srgbClr val="42732F"/>
                    </a:solidFill>
                  </a:rPr>
                  <a:t> Commercial food production</a:t>
                </a:r>
                <a:endParaRPr lang="en-US" sz="1600" b="1" dirty="0">
                  <a:solidFill>
                    <a:srgbClr val="42732F"/>
                  </a:solidFill>
                </a:endParaRPr>
              </a:p>
            </p:txBody>
          </p:sp>
        </p:grpSp>
      </p:grpSp>
      <p:cxnSp>
        <p:nvCxnSpPr>
          <p:cNvPr id="26" name="Straight Arrow Connector 25"/>
          <p:cNvCxnSpPr/>
          <p:nvPr/>
        </p:nvCxnSpPr>
        <p:spPr>
          <a:xfrm rot="5400000">
            <a:off x="4800600" y="1905000"/>
            <a:ext cx="228600" cy="22860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953000" y="1600200"/>
            <a:ext cx="2057400" cy="369332"/>
          </a:xfrm>
          <a:prstGeom prst="rect">
            <a:avLst/>
          </a:prstGeom>
          <a:noFill/>
        </p:spPr>
        <p:txBody>
          <a:bodyPr wrap="square" rtlCol="0">
            <a:spAutoFit/>
          </a:bodyPr>
          <a:lstStyle/>
          <a:p>
            <a:r>
              <a:rPr lang="en-US" dirty="0" smtClean="0"/>
              <a:t>PREVENT focus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838200"/>
            <a:ext cx="8229600" cy="685800"/>
          </a:xfrm>
        </p:spPr>
        <p:txBody>
          <a:bodyPr/>
          <a:lstStyle/>
          <a:p>
            <a:r>
              <a:rPr lang="en-US" sz="3200" dirty="0" smtClean="0"/>
              <a:t>PREVENT Vision</a:t>
            </a:r>
          </a:p>
        </p:txBody>
      </p:sp>
      <p:sp>
        <p:nvSpPr>
          <p:cNvPr id="8195" name="Content Placeholder 2"/>
          <p:cNvSpPr>
            <a:spLocks noGrp="1"/>
          </p:cNvSpPr>
          <p:nvPr>
            <p:ph idx="1"/>
          </p:nvPr>
        </p:nvSpPr>
        <p:spPr>
          <a:xfrm>
            <a:off x="609600" y="1676400"/>
            <a:ext cx="8001000" cy="4419600"/>
          </a:xfrm>
        </p:spPr>
        <p:txBody>
          <a:bodyPr/>
          <a:lstStyle/>
          <a:p>
            <a:r>
              <a:rPr lang="en-US" sz="2800" dirty="0" smtClean="0"/>
              <a:t>Clearer evidence base for specific social and behavioral factors that affect risk of emerging pandemic threats (EPT)</a:t>
            </a:r>
          </a:p>
          <a:p>
            <a:pPr lvl="1">
              <a:spcBef>
                <a:spcPts val="600"/>
              </a:spcBef>
            </a:pPr>
            <a:r>
              <a:rPr lang="en-US" sz="2400" dirty="0" smtClean="0"/>
              <a:t>Both “risky” and “protective” individual practices</a:t>
            </a:r>
          </a:p>
          <a:p>
            <a:pPr lvl="1">
              <a:spcBef>
                <a:spcPts val="600"/>
              </a:spcBef>
            </a:pPr>
            <a:r>
              <a:rPr lang="en-US" sz="2400" dirty="0" smtClean="0"/>
              <a:t>Policies and organizational choices that create contexts that enhance or decrease risks</a:t>
            </a:r>
          </a:p>
          <a:p>
            <a:pPr>
              <a:spcBef>
                <a:spcPts val="1200"/>
              </a:spcBef>
            </a:pPr>
            <a:r>
              <a:rPr lang="en-US" sz="2800" dirty="0" smtClean="0"/>
              <a:t>Globally shared framework for prevention and mitigation of EPT </a:t>
            </a:r>
          </a:p>
          <a:p>
            <a:pPr>
              <a:spcBef>
                <a:spcPts val="1200"/>
              </a:spcBef>
            </a:pPr>
            <a:r>
              <a:rPr lang="en-US" sz="2800" dirty="0" smtClean="0"/>
              <a:t>Tested strategies for preventing EPT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228600"/>
            <a:ext cx="8763000" cy="609600"/>
          </a:xfrm>
        </p:spPr>
        <p:txBody>
          <a:bodyPr/>
          <a:lstStyle/>
          <a:p>
            <a:pPr eaLnBrk="1" hangingPunct="1"/>
            <a:r>
              <a:rPr lang="en-US" sz="1800" dirty="0" smtClean="0"/>
              <a:t>PREVENT Objectives</a:t>
            </a:r>
          </a:p>
        </p:txBody>
      </p:sp>
      <p:graphicFrame>
        <p:nvGraphicFramePr>
          <p:cNvPr id="3" name="Diagram 2"/>
          <p:cNvGraphicFramePr/>
          <p:nvPr/>
        </p:nvGraphicFramePr>
        <p:xfrm>
          <a:off x="990600" y="3276600"/>
          <a:ext cx="4800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6248400" y="3200400"/>
            <a:ext cx="2133600" cy="3048000"/>
          </a:xfrm>
          <a:prstGeom prst="roundRect">
            <a:avLst/>
          </a:prstGeom>
          <a:solidFill>
            <a:srgbClr val="7A98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dirty="0">
                <a:solidFill>
                  <a:schemeClr val="bg1"/>
                </a:solidFill>
              </a:rPr>
              <a:t>Redu</a:t>
            </a:r>
            <a:r>
              <a:rPr lang="en-US" sz="2400" i="1" dirty="0">
                <a:solidFill>
                  <a:schemeClr val="bg1"/>
                </a:solidFill>
              </a:rPr>
              <a:t>c</a:t>
            </a:r>
            <a:r>
              <a:rPr lang="en-US" sz="2400" dirty="0">
                <a:solidFill>
                  <a:schemeClr val="bg1"/>
                </a:solidFill>
              </a:rPr>
              <a:t>ed human exposure; reduced transmission</a:t>
            </a:r>
          </a:p>
          <a:p>
            <a:pPr algn="ctr" eaLnBrk="0" hangingPunct="0">
              <a:defRPr/>
            </a:pPr>
            <a:endParaRPr lang="en-US" sz="3200" dirty="0">
              <a:solidFill>
                <a:schemeClr val="tx2">
                  <a:lumMod val="60000"/>
                  <a:lumOff val="40000"/>
                </a:schemeClr>
              </a:solidFill>
            </a:endParaRPr>
          </a:p>
        </p:txBody>
      </p:sp>
      <p:sp>
        <p:nvSpPr>
          <p:cNvPr id="10245" name="TextBox 4"/>
          <p:cNvSpPr txBox="1">
            <a:spLocks noChangeArrowheads="1"/>
          </p:cNvSpPr>
          <p:nvPr/>
        </p:nvSpPr>
        <p:spPr bwMode="auto">
          <a:xfrm>
            <a:off x="533400" y="2667000"/>
            <a:ext cx="2438400" cy="400110"/>
          </a:xfrm>
          <a:prstGeom prst="rect">
            <a:avLst/>
          </a:prstGeom>
          <a:noFill/>
          <a:ln w="9525">
            <a:noFill/>
            <a:miter lim="800000"/>
            <a:headEnd/>
            <a:tailEnd/>
          </a:ln>
        </p:spPr>
        <p:txBody>
          <a:bodyPr wrap="square">
            <a:spAutoFit/>
          </a:bodyPr>
          <a:lstStyle/>
          <a:p>
            <a:pPr algn="ctr" eaLnBrk="0" hangingPunct="0"/>
            <a:r>
              <a:rPr lang="en-US" sz="2000" dirty="0"/>
              <a:t>Type of intervention</a:t>
            </a:r>
          </a:p>
        </p:txBody>
      </p:sp>
      <p:sp>
        <p:nvSpPr>
          <p:cNvPr id="10246" name="Rectangle 5"/>
          <p:cNvSpPr>
            <a:spLocks noChangeArrowheads="1"/>
          </p:cNvSpPr>
          <p:nvPr/>
        </p:nvSpPr>
        <p:spPr bwMode="auto">
          <a:xfrm>
            <a:off x="3429000" y="2743200"/>
            <a:ext cx="1624013" cy="400110"/>
          </a:xfrm>
          <a:prstGeom prst="rect">
            <a:avLst/>
          </a:prstGeom>
          <a:noFill/>
          <a:ln w="9525">
            <a:noFill/>
            <a:miter lim="800000"/>
            <a:headEnd/>
            <a:tailEnd/>
          </a:ln>
        </p:spPr>
        <p:txBody>
          <a:bodyPr>
            <a:spAutoFit/>
          </a:bodyPr>
          <a:lstStyle/>
          <a:p>
            <a:pPr eaLnBrk="0" hangingPunct="0"/>
            <a:r>
              <a:rPr lang="en-US" sz="2000" dirty="0" smtClean="0"/>
              <a:t>Approaches</a:t>
            </a:r>
            <a:endParaRPr lang="en-US" sz="2000" dirty="0"/>
          </a:p>
        </p:txBody>
      </p:sp>
      <p:sp>
        <p:nvSpPr>
          <p:cNvPr id="10247" name="Rectangle 6"/>
          <p:cNvSpPr>
            <a:spLocks noChangeArrowheads="1"/>
          </p:cNvSpPr>
          <p:nvPr/>
        </p:nvSpPr>
        <p:spPr bwMode="auto">
          <a:xfrm>
            <a:off x="6858000" y="2743200"/>
            <a:ext cx="1041400" cy="400050"/>
          </a:xfrm>
          <a:prstGeom prst="rect">
            <a:avLst/>
          </a:prstGeom>
          <a:noFill/>
          <a:ln w="9525">
            <a:noFill/>
            <a:miter lim="800000"/>
            <a:headEnd/>
            <a:tailEnd/>
          </a:ln>
        </p:spPr>
        <p:txBody>
          <a:bodyPr wrap="none">
            <a:spAutoFit/>
          </a:bodyPr>
          <a:lstStyle/>
          <a:p>
            <a:pPr eaLnBrk="0" hangingPunct="0"/>
            <a:r>
              <a:rPr lang="en-US" sz="2000" dirty="0"/>
              <a:t>Results</a:t>
            </a:r>
          </a:p>
        </p:txBody>
      </p:sp>
      <p:sp>
        <p:nvSpPr>
          <p:cNvPr id="10248" name="Oval 7"/>
          <p:cNvSpPr>
            <a:spLocks noChangeArrowheads="1"/>
          </p:cNvSpPr>
          <p:nvPr/>
        </p:nvSpPr>
        <p:spPr bwMode="auto">
          <a:xfrm>
            <a:off x="5486400" y="2971800"/>
            <a:ext cx="1219200" cy="3886200"/>
          </a:xfrm>
          <a:prstGeom prst="ellipse">
            <a:avLst/>
          </a:prstGeom>
          <a:solidFill>
            <a:schemeClr val="accent1">
              <a:alpha val="12157"/>
            </a:schemeClr>
          </a:solidFill>
          <a:ln w="25400" algn="ctr">
            <a:solidFill>
              <a:schemeClr val="tx1"/>
            </a:solidFill>
            <a:prstDash val="dash"/>
            <a:round/>
            <a:headEnd/>
            <a:tailEnd/>
          </a:ln>
        </p:spPr>
        <p:txBody>
          <a:bodyPr/>
          <a:lstStyle/>
          <a:p>
            <a:pPr eaLnBrk="0" hangingPunct="0"/>
            <a:endParaRPr lang="th-TH"/>
          </a:p>
        </p:txBody>
      </p:sp>
      <p:sp>
        <p:nvSpPr>
          <p:cNvPr id="10249" name="Rectangle 5"/>
          <p:cNvSpPr>
            <a:spLocks noChangeArrowheads="1"/>
          </p:cNvSpPr>
          <p:nvPr/>
        </p:nvSpPr>
        <p:spPr bwMode="auto">
          <a:xfrm>
            <a:off x="4495800" y="2209800"/>
            <a:ext cx="2971800" cy="369332"/>
          </a:xfrm>
          <a:prstGeom prst="rect">
            <a:avLst/>
          </a:prstGeom>
          <a:noFill/>
          <a:ln w="9525">
            <a:noFill/>
            <a:miter lim="800000"/>
            <a:headEnd/>
            <a:tailEnd/>
          </a:ln>
        </p:spPr>
        <p:txBody>
          <a:bodyPr wrap="square">
            <a:spAutoFit/>
          </a:bodyPr>
          <a:lstStyle/>
          <a:p>
            <a:pPr eaLnBrk="0" hangingPunct="0"/>
            <a:r>
              <a:rPr lang="en-US" u="sng" dirty="0">
                <a:solidFill>
                  <a:srgbClr val="C00000"/>
                </a:solidFill>
              </a:rPr>
              <a:t>Identify specific pathways</a:t>
            </a:r>
          </a:p>
        </p:txBody>
      </p:sp>
      <p:cxnSp>
        <p:nvCxnSpPr>
          <p:cNvPr id="10250" name="Straight Arrow Connector 10"/>
          <p:cNvCxnSpPr>
            <a:cxnSpLocks noChangeShapeType="1"/>
            <a:stCxn id="10249" idx="2"/>
          </p:cNvCxnSpPr>
          <p:nvPr/>
        </p:nvCxnSpPr>
        <p:spPr bwMode="auto">
          <a:xfrm rot="16200000" flipH="1">
            <a:off x="5802828" y="2758004"/>
            <a:ext cx="394256" cy="36512"/>
          </a:xfrm>
          <a:prstGeom prst="straightConnector1">
            <a:avLst/>
          </a:prstGeom>
          <a:noFill/>
          <a:ln w="19050" algn="ctr">
            <a:solidFill>
              <a:schemeClr val="tx1"/>
            </a:solidFill>
            <a:round/>
            <a:headEnd/>
            <a:tailEnd type="arrow" w="med" len="med"/>
          </a:ln>
        </p:spPr>
      </p:cxnSp>
      <p:sp>
        <p:nvSpPr>
          <p:cNvPr id="12" name="Content Placeholder 2"/>
          <p:cNvSpPr txBox="1">
            <a:spLocks/>
          </p:cNvSpPr>
          <p:nvPr/>
        </p:nvSpPr>
        <p:spPr>
          <a:xfrm>
            <a:off x="0" y="1143000"/>
            <a:ext cx="8839200" cy="990600"/>
          </a:xfrm>
          <a:prstGeom prst="rect">
            <a:avLst/>
          </a:prstGeom>
        </p:spPr>
        <p:txBody>
          <a:bodyPr/>
          <a:lstStyle/>
          <a:p>
            <a:pPr marL="342900" marR="0" lvl="0" indent="-342900" algn="l" defTabSz="914400" rtl="0" eaLnBrk="1" fontAlgn="base" latinLnBrk="0" hangingPunct="1">
              <a:lnSpc>
                <a:spcPct val="100000"/>
              </a:lnSpc>
              <a:spcBef>
                <a:spcPts val="120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n-lt"/>
                <a:ea typeface="+mn-ea"/>
                <a:cs typeface="+mn-cs"/>
              </a:rPr>
              <a:t>   </a:t>
            </a:r>
            <a:r>
              <a:rPr kumimoji="0" lang="en-US" sz="2800" b="1" i="0" u="none" strike="noStrike" kern="0" cap="none" spc="0" normalizeH="0" baseline="0" noProof="0" dirty="0" smtClean="0">
                <a:ln>
                  <a:noFill/>
                </a:ln>
                <a:solidFill>
                  <a:srgbClr val="800000"/>
                </a:solidFill>
                <a:effectLst/>
                <a:uLnTx/>
                <a:uFillTx/>
                <a:latin typeface="+mn-lt"/>
                <a:ea typeface="+mn-ea"/>
                <a:cs typeface="+mn-cs"/>
              </a:rPr>
              <a:t>Objective 1</a:t>
            </a:r>
            <a:r>
              <a:rPr kumimoji="0" lang="en-US" sz="2800" b="0" i="0" u="none" strike="noStrike" kern="0" cap="none" spc="0" normalizeH="0" baseline="0" noProof="0" dirty="0" smtClean="0">
                <a:ln>
                  <a:noFill/>
                </a:ln>
                <a:solidFill>
                  <a:srgbClr val="800000"/>
                </a:solidFill>
                <a:effectLst/>
                <a:uLnTx/>
                <a:uFillTx/>
                <a:latin typeface="+mn-lt"/>
                <a:ea typeface="+mn-ea"/>
                <a:cs typeface="+mn-cs"/>
              </a:rPr>
              <a:t>: Develop a strategic framework for risk reduction</a:t>
            </a:r>
          </a:p>
          <a:p>
            <a:pPr marL="342900" marR="0" lvl="0" indent="-342900" algn="l" defTabSz="914400" rtl="0" eaLnBrk="1" fontAlgn="base" latinLnBrk="0" hangingPunct="1">
              <a:lnSpc>
                <a:spcPct val="100000"/>
              </a:lnSpc>
              <a:spcBef>
                <a:spcPts val="1200"/>
              </a:spcBef>
              <a:spcAft>
                <a:spcPct val="0"/>
              </a:spcAft>
              <a:buClrTx/>
              <a:buSzTx/>
              <a:buFontTx/>
              <a:buNone/>
              <a:tabLst/>
              <a:defRPr/>
            </a:pPr>
            <a:endParaRPr kumimoji="0" lang="en-US" sz="2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w Change">
  <a:themeElements>
    <a:clrScheme name="New Change 13">
      <a:dk1>
        <a:srgbClr val="000000"/>
      </a:dk1>
      <a:lt1>
        <a:srgbClr val="E8E0D8"/>
      </a:lt1>
      <a:dk2>
        <a:srgbClr val="000000"/>
      </a:dk2>
      <a:lt2>
        <a:srgbClr val="808080"/>
      </a:lt2>
      <a:accent1>
        <a:srgbClr val="FFFFFF"/>
      </a:accent1>
      <a:accent2>
        <a:srgbClr val="333399"/>
      </a:accent2>
      <a:accent3>
        <a:srgbClr val="F2EDE9"/>
      </a:accent3>
      <a:accent4>
        <a:srgbClr val="000000"/>
      </a:accent4>
      <a:accent5>
        <a:srgbClr val="FFFFFF"/>
      </a:accent5>
      <a:accent6>
        <a:srgbClr val="2D2D8A"/>
      </a:accent6>
      <a:hlink>
        <a:srgbClr val="009999"/>
      </a:hlink>
      <a:folHlink>
        <a:srgbClr val="99CC00"/>
      </a:folHlink>
    </a:clrScheme>
    <a:fontScheme name="New Change">
      <a:majorFont>
        <a:latin typeface="Franklin Gothic Boo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Chan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Chan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Chan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Chan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Chan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Chan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Chan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Chan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Chan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Chan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Chan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Chan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 Change 13">
        <a:dk1>
          <a:srgbClr val="000000"/>
        </a:dk1>
        <a:lt1>
          <a:srgbClr val="E8E0D8"/>
        </a:lt1>
        <a:dk2>
          <a:srgbClr val="000000"/>
        </a:dk2>
        <a:lt2>
          <a:srgbClr val="808080"/>
        </a:lt2>
        <a:accent1>
          <a:srgbClr val="FFFFFF"/>
        </a:accent1>
        <a:accent2>
          <a:srgbClr val="333399"/>
        </a:accent2>
        <a:accent3>
          <a:srgbClr val="F2EDE9"/>
        </a:accent3>
        <a:accent4>
          <a:srgbClr val="000000"/>
        </a:accent4>
        <a:accent5>
          <a:srgbClr val="FFFFF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AI-OET PABST Change</Template>
  <TotalTime>6088</TotalTime>
  <Words>1771</Words>
  <Application>Microsoft Office PowerPoint</Application>
  <PresentationFormat>On-screen Show (4:3)</PresentationFormat>
  <Paragraphs>229</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New Change</vt:lpstr>
      <vt:lpstr>Emerging Pandemic Threats -  PREVENT</vt:lpstr>
      <vt:lpstr>Slide 2</vt:lpstr>
      <vt:lpstr>Drivers of Emerging Infectious Disease</vt:lpstr>
      <vt:lpstr>One Health: Many Behaviors</vt:lpstr>
      <vt:lpstr>Behavior Change Communication</vt:lpstr>
      <vt:lpstr>Factors for Emergence of Zoonotic Diseases</vt:lpstr>
      <vt:lpstr>Illustrative Drivers of Emergence and Amplification</vt:lpstr>
      <vt:lpstr>PREVENT Vision</vt:lpstr>
      <vt:lpstr>PREVENT Objectives</vt:lpstr>
      <vt:lpstr>Objective 2: Characterizing “high-risk” behaviors and practices </vt:lpstr>
      <vt:lpstr>Objective 3: Identify "high-risk" groups </vt:lpstr>
      <vt:lpstr>Objective 4: Develop, validate and implement effective social, behavior change and communication interventions </vt:lpstr>
      <vt:lpstr>Building on the gains achieved in AHI</vt:lpstr>
      <vt:lpstr>Empowering the “Front Line”</vt:lpstr>
      <vt:lpstr>Empowering communities to protect themselves</vt:lpstr>
      <vt:lpstr>Bridging Language and Cultural Differences</vt:lpstr>
      <vt:lpstr>Supporting the media for accurate and responsible reporting to address fear and stigma</vt:lpstr>
      <vt:lpstr>Where do we start? </vt:lpstr>
      <vt:lpstr>Year 1-2: Potential activities</vt:lpstr>
      <vt:lpstr>Year 3: Potential activities</vt:lpstr>
      <vt:lpstr>Who do we work with? </vt:lpstr>
      <vt:lpstr>Thank you!</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Policy to Practice</dc:title>
  <dc:creator>Kama Garrison</dc:creator>
  <cp:lastModifiedBy>Computer</cp:lastModifiedBy>
  <cp:revision>132</cp:revision>
  <cp:lastPrinted>2011-02-10T17:24:12Z</cp:lastPrinted>
  <dcterms:created xsi:type="dcterms:W3CDTF">2011-02-04T14:04:52Z</dcterms:created>
  <dcterms:modified xsi:type="dcterms:W3CDTF">2011-02-26T04:18:48Z</dcterms:modified>
</cp:coreProperties>
</file>